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530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8078463876226"/>
          <c:y val="7.6870606850103745E-2"/>
          <c:w val="0.66136830027922322"/>
          <c:h val="0.5764394696885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(факт)</c:v>
                </c:pt>
                <c:pt idx="1">
                  <c:v>2021 (план)</c:v>
                </c:pt>
                <c:pt idx="2">
                  <c:v>2022 (план)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584185</c:v>
                </c:pt>
                <c:pt idx="1">
                  <c:v>481621</c:v>
                </c:pt>
                <c:pt idx="2">
                  <c:v>374841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(факт)</c:v>
                </c:pt>
                <c:pt idx="1">
                  <c:v>2021 (план)</c:v>
                </c:pt>
                <c:pt idx="2">
                  <c:v>2022 (план)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581812</c:v>
                </c:pt>
                <c:pt idx="1">
                  <c:v>481621</c:v>
                </c:pt>
                <c:pt idx="2">
                  <c:v>374841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(факт)</c:v>
                </c:pt>
                <c:pt idx="1">
                  <c:v>2021 (план)</c:v>
                </c:pt>
                <c:pt idx="2">
                  <c:v>2022 (план)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2373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163456"/>
        <c:axId val="172611776"/>
      </c:barChart>
      <c:catAx>
        <c:axId val="19016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2611776"/>
        <c:crosses val="autoZero"/>
        <c:auto val="1"/>
        <c:lblAlgn val="ctr"/>
        <c:lblOffset val="100"/>
        <c:noMultiLvlLbl val="0"/>
      </c:catAx>
      <c:valAx>
        <c:axId val="172611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0163456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1267581379846687"/>
          <c:w val="0.14287759235542816"/>
          <c:h val="0.1872417729307478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50837937305954"/>
          <c:y val="3.4375090579727534E-2"/>
          <c:w val="0.75801274290334009"/>
          <c:h val="0.467851242731620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доходы, тыс. руб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Факт 2020</c:v>
                </c:pt>
                <c:pt idx="2">
                  <c:v>План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32477</c:v>
                </c:pt>
                <c:pt idx="1">
                  <c:v>31161</c:v>
                </c:pt>
                <c:pt idx="2">
                  <c:v>33332</c:v>
                </c:pt>
                <c:pt idx="3">
                  <c:v>34601</c:v>
                </c:pt>
                <c:pt idx="4">
                  <c:v>37019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доходы, тыс. руб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Факт 2020</c:v>
                </c:pt>
                <c:pt idx="2">
                  <c:v>План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3511</c:v>
                </c:pt>
                <c:pt idx="1">
                  <c:v>4346</c:v>
                </c:pt>
                <c:pt idx="2">
                  <c:v>2394</c:v>
                </c:pt>
                <c:pt idx="3">
                  <c:v>2209</c:v>
                </c:pt>
                <c:pt idx="4">
                  <c:v>2040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поступления, тыс. руб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Факт 2020</c:v>
                </c:pt>
                <c:pt idx="2">
                  <c:v>План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486026</c:v>
                </c:pt>
                <c:pt idx="1">
                  <c:v>548678</c:v>
                </c:pt>
                <c:pt idx="2">
                  <c:v>445895</c:v>
                </c:pt>
                <c:pt idx="3">
                  <c:v>338031</c:v>
                </c:pt>
                <c:pt idx="4">
                  <c:v>315203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836544"/>
        <c:axId val="182720128"/>
      </c:barChart>
      <c:catAx>
        <c:axId val="137836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2720128"/>
        <c:crosses val="autoZero"/>
        <c:auto val="1"/>
        <c:lblAlgn val="ctr"/>
        <c:lblOffset val="100"/>
        <c:noMultiLvlLbl val="0"/>
      </c:catAx>
      <c:valAx>
        <c:axId val="1827201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836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64751370525265484"/>
          <c:w val="0.2737110479354592"/>
          <c:h val="0.21825188948111901"/>
        </c:manualLayout>
      </c:layout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Акцизы 5464 тыс. руб - 15,4%</c:v>
                </c:pt>
                <c:pt idx="1">
                  <c:v>Налог на доходы физических лиц 22447 тыс. руб - 63,2%</c:v>
                </c:pt>
                <c:pt idx="2">
                  <c:v>Налоги на совокупный доход 2186 тыс. руб - 6,2%</c:v>
                </c:pt>
                <c:pt idx="3">
                  <c:v>Государственная пошлина 1064 тыс. руб - 3%</c:v>
                </c:pt>
                <c:pt idx="4">
                  <c:v>Неналоговые доходы 4346 тыс. руб - 12,2%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0.154</c:v>
                </c:pt>
                <c:pt idx="1">
                  <c:v>0.63200000000000001</c:v>
                </c:pt>
                <c:pt idx="2">
                  <c:v>6.2E-2</c:v>
                </c:pt>
                <c:pt idx="3">
                  <c:v>0.03</c:v>
                </c:pt>
                <c:pt idx="4">
                  <c:v>0.122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468032948806845"/>
          <c:w val="0.36698519166585658"/>
          <c:h val="0.558715086687499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Лист1!$A$2:$A$11</c:f>
              <c:strCache>
                <c:ptCount val="10"/>
                <c:pt idx="0">
                  <c:v>МП "Развитие образования и молодежная политика в Большесельском МР"</c:v>
                </c:pt>
                <c:pt idx="1">
                  <c:v>МП "Развитие системы муниципального управления на территории Большесельского МР"</c:v>
                </c:pt>
                <c:pt idx="2">
                  <c:v>МП "Социальная поддержка населения Большесельского МР"</c:v>
                </c:pt>
                <c:pt idx="3">
                  <c:v>МП "Создание условий для эффективного управления муниципальными финансами БМР"</c:v>
                </c:pt>
                <c:pt idx="4">
                  <c:v>МП  "Развитие дорожного хозяйства и транспорта в БМР"</c:v>
                </c:pt>
                <c:pt idx="5">
                  <c:v>МП "Обеспечение качественными коммунальными услугами населения БМР"</c:v>
                </c:pt>
                <c:pt idx="6">
                  <c:v>МП "Развитие сельского хозяйства в БМР"</c:v>
                </c:pt>
                <c:pt idx="7">
                  <c:v>МП "Защита населения и территории БМР от чрезвычайных ситуаций, обеспечение пожарной безопасности и безопасности людей на водных объектах"</c:v>
                </c:pt>
                <c:pt idx="8">
                  <c:v>МП "Развитие культуры и туризма БМР"</c:v>
                </c:pt>
                <c:pt idx="9">
                  <c:v>Другие МП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206100</c:v>
                </c:pt>
                <c:pt idx="1">
                  <c:v>11063</c:v>
                </c:pt>
                <c:pt idx="2">
                  <c:v>164078</c:v>
                </c:pt>
                <c:pt idx="3">
                  <c:v>1144</c:v>
                </c:pt>
                <c:pt idx="4">
                  <c:v>13433</c:v>
                </c:pt>
                <c:pt idx="5">
                  <c:v>113701</c:v>
                </c:pt>
                <c:pt idx="6">
                  <c:v>158</c:v>
                </c:pt>
                <c:pt idx="7">
                  <c:v>2143</c:v>
                </c:pt>
                <c:pt idx="8">
                  <c:v>33417</c:v>
                </c:pt>
                <c:pt idx="9">
                  <c:v>3720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Лист1!$A$2:$A$11</c:f>
              <c:strCache>
                <c:ptCount val="10"/>
                <c:pt idx="0">
                  <c:v>МП "Развитие образования и молодежная политика в Большесельском МР"</c:v>
                </c:pt>
                <c:pt idx="1">
                  <c:v>МП "Развитие системы муниципального управления на территории Большесельского МР"</c:v>
                </c:pt>
                <c:pt idx="2">
                  <c:v>МП "Социальная поддержка населения Большесельского МР"</c:v>
                </c:pt>
                <c:pt idx="3">
                  <c:v>МП "Создание условий для эффективного управления муниципальными финансами БМР"</c:v>
                </c:pt>
                <c:pt idx="4">
                  <c:v>МП  "Развитие дорожного хозяйства и транспорта в БМР"</c:v>
                </c:pt>
                <c:pt idx="5">
                  <c:v>МП "Обеспечение качественными коммунальными услугами населения БМР"</c:v>
                </c:pt>
                <c:pt idx="6">
                  <c:v>МП "Развитие сельского хозяйства в БМР"</c:v>
                </c:pt>
                <c:pt idx="7">
                  <c:v>МП "Защита населения и территории БМР от чрезвычайных ситуаций, обеспечение пожарной безопасности и безопасности людей на водных объектах"</c:v>
                </c:pt>
                <c:pt idx="8">
                  <c:v>МП "Развитие культуры и туризма БМР"</c:v>
                </c:pt>
                <c:pt idx="9">
                  <c:v>Другие МП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37.5</c:v>
                </c:pt>
                <c:pt idx="1">
                  <c:v>2</c:v>
                </c:pt>
                <c:pt idx="2">
                  <c:v>29.9</c:v>
                </c:pt>
                <c:pt idx="3">
                  <c:v>0.2</c:v>
                </c:pt>
                <c:pt idx="4">
                  <c:v>2.5</c:v>
                </c:pt>
                <c:pt idx="5">
                  <c:v>20.7</c:v>
                </c:pt>
                <c:pt idx="6">
                  <c:v>0.1</c:v>
                </c:pt>
                <c:pt idx="7">
                  <c:v>0.4</c:v>
                </c:pt>
                <c:pt idx="8">
                  <c:v>6.1</c:v>
                </c:pt>
                <c:pt idx="9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7294379479203221"/>
          <c:y val="2.5256509351537466E-2"/>
          <c:w val="0.36501993215795248"/>
          <c:h val="0.88081048867699641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921113907453806"/>
          <c:y val="6.6400655182457205E-2"/>
          <c:w val="0.72731083139522601"/>
          <c:h val="0.508390584229379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МТБ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10253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306422</c:v>
                </c:pt>
                <c:pt idx="1">
                  <c:v>287999</c:v>
                </c:pt>
                <c:pt idx="2">
                  <c:v>257676</c:v>
                </c:pt>
                <c:pt idx="3">
                  <c:v>278941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125018</c:v>
                </c:pt>
                <c:pt idx="1">
                  <c:v>34651</c:v>
                </c:pt>
                <c:pt idx="2">
                  <c:v>10193</c:v>
                </c:pt>
                <c:pt idx="3">
                  <c:v>10193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106985</c:v>
                </c:pt>
                <c:pt idx="1">
                  <c:v>123245</c:v>
                </c:pt>
                <c:pt idx="2">
                  <c:v>70162</c:v>
                </c:pt>
                <c:pt idx="3">
                  <c:v>26069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047168"/>
        <c:axId val="190769408"/>
      </c:barChart>
      <c:catAx>
        <c:axId val="19104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0769408"/>
        <c:crosses val="autoZero"/>
        <c:auto val="1"/>
        <c:lblAlgn val="ctr"/>
        <c:lblOffset val="100"/>
        <c:noMultiLvlLbl val="0"/>
      </c:catAx>
      <c:valAx>
        <c:axId val="190769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04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7659029621134846E-2"/>
          <c:y val="0.67378249263595347"/>
          <c:w val="0.13988264389356186"/>
          <c:h val="0.29832796355960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finbselo@mail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2816" y="2843808"/>
            <a:ext cx="3314700" cy="126643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endParaRPr lang="ru-RU" sz="3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756" y="5220072"/>
            <a:ext cx="6815244" cy="198268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 решению Собрания Представителей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БМР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№87  от  29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.04.202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204864" y="8671032"/>
            <a:ext cx="255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Большое Село, 2021г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8" y="181399"/>
            <a:ext cx="825951" cy="142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883962"/>
              </p:ext>
            </p:extLst>
          </p:nvPr>
        </p:nvGraphicFramePr>
        <p:xfrm>
          <a:off x="259978" y="1607877"/>
          <a:ext cx="2016894" cy="368420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016894"/>
              </a:tblGrid>
              <a:tr h="11764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территориальной доступности товаров и услуг для сельского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863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 т. 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015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863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т. р.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167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8637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431872"/>
              </p:ext>
            </p:extLst>
          </p:nvPr>
        </p:nvGraphicFramePr>
        <p:xfrm>
          <a:off x="2393504" y="3275856"/>
          <a:ext cx="4392488" cy="202643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392488"/>
              </a:tblGrid>
              <a:tr h="35571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075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</a:t>
                      </a:r>
                    </a:p>
                  </a:txBody>
                  <a:tcPr/>
                </a:tc>
              </a:tr>
              <a:tr h="355711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7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потребительского рынка на территории Большесельского муниципального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437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 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670" y="1642305"/>
            <a:ext cx="2030321" cy="1462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4415" y="1642304"/>
            <a:ext cx="2261678" cy="1462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52736" y="323528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сельского хозяйства в Большесельском муниципальном районе»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632" y="5436096"/>
            <a:ext cx="6669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«Обеспечение доступным и комфортным жильем населения Большесельского муниципального района»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563545"/>
              </p:ext>
            </p:extLst>
          </p:nvPr>
        </p:nvGraphicFramePr>
        <p:xfrm>
          <a:off x="332656" y="7956376"/>
          <a:ext cx="1944216" cy="104419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944216"/>
              </a:tblGrid>
              <a:tr h="769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градостроительной документации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894 т. 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031986"/>
              </p:ext>
            </p:extLst>
          </p:nvPr>
        </p:nvGraphicFramePr>
        <p:xfrm>
          <a:off x="2450936" y="6660231"/>
          <a:ext cx="4146416" cy="23762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46416"/>
              </a:tblGrid>
              <a:tr h="495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3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доступным и комфортным жильем населения Большесельского муниципального района.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19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4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градостроительной документации в Большесельском муниципальном районе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16776" r="8984" b="8517"/>
          <a:stretch/>
        </p:blipFill>
        <p:spPr bwMode="auto">
          <a:xfrm>
            <a:off x="202774" y="6372200"/>
            <a:ext cx="2037145" cy="1504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2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«Обеспечение общественного порядка и противодействие преступности на территории Большесельского муниципального района»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56150"/>
              </p:ext>
            </p:extLst>
          </p:nvPr>
        </p:nvGraphicFramePr>
        <p:xfrm>
          <a:off x="116632" y="1546881"/>
          <a:ext cx="1872208" cy="15849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72208"/>
              </a:tblGrid>
              <a:tr h="120837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общественного порядка и противодействие преступности </a:t>
                      </a:r>
                    </a:p>
                  </a:txBody>
                  <a:tcPr/>
                </a:tc>
              </a:tr>
              <a:tr h="27353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33т. руб.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445133"/>
              </p:ext>
            </p:extLst>
          </p:nvPr>
        </p:nvGraphicFramePr>
        <p:xfrm>
          <a:off x="2177480" y="3124784"/>
          <a:ext cx="4608512" cy="2879903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08512"/>
              </a:tblGrid>
              <a:tr h="223080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4561">
                <a:tc>
                  <a:txBody>
                    <a:bodyPr/>
                    <a:lstStyle/>
                    <a:p>
                      <a:pPr algn="l"/>
                      <a:r>
                        <a:rPr lang="ru-RU" sz="105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механизмов  взаимодействия  органов местного самоуправления, правоохранительных  органов, организаций и общественных объединений по профилактике правонарушений, защите конституционных прав граждан, проживающих на территории   Большесельского  муниципального района</a:t>
                      </a:r>
                    </a:p>
                  </a:txBody>
                  <a:tcPr/>
                </a:tc>
              </a:tr>
              <a:tr h="211801">
                <a:tc>
                  <a:txBody>
                    <a:bodyPr/>
                    <a:lstStyle/>
                    <a:p>
                      <a:pPr algn="l"/>
                      <a:r>
                        <a:rPr lang="ru-RU" sz="105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05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7008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безопасного  поведения  участников  дорожного движения ,  в том числе предупреждение  детского  дорожно-транспортного  травматизма</a:t>
                      </a:r>
                    </a:p>
                  </a:txBody>
                  <a:tcPr marL="9525" marR="9525" marT="9525" marB="0"/>
                </a:tc>
              </a:tr>
              <a:tr h="235829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 профилактики  немедицинского потребления наркотиков</a:t>
                      </a:r>
                    </a:p>
                  </a:txBody>
                  <a:tcPr marL="9525" marR="9525" marT="9525" marB="0"/>
                </a:tc>
              </a:tr>
              <a:tr h="407093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обеспечение  функционирования  системы  комплексного  обеспечения  общественного порядка и общественной безопасности, общей профилактики правонарушений 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691" y="1547664"/>
            <a:ext cx="2199658" cy="145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7724" y="1547665"/>
            <a:ext cx="2131649" cy="145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169329"/>
              </p:ext>
            </p:extLst>
          </p:nvPr>
        </p:nvGraphicFramePr>
        <p:xfrm>
          <a:off x="2188687" y="6668312"/>
          <a:ext cx="4644008" cy="1648103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34834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516"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обеспечения безопасности  жизнедеятельности  населения  Большесельского муниципального района</a:t>
                      </a:r>
                    </a:p>
                  </a:txBody>
                  <a:tcPr/>
                </a:tc>
              </a:tr>
              <a:tr h="348344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8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эффективного предупреждения и ликвидации чрезвычайных ситуаций природного и техногенного характера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5567" y="6084168"/>
            <a:ext cx="6667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Большесельского муниципального района от чрезвычайных  ситуаций, обеспечение пожарной безопасности и безопасности людей на водных объектах»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731951"/>
              </p:ext>
            </p:extLst>
          </p:nvPr>
        </p:nvGraphicFramePr>
        <p:xfrm>
          <a:off x="156667" y="6680188"/>
          <a:ext cx="1872208" cy="237935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72208"/>
              </a:tblGrid>
              <a:tr h="47618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обеспечения безопасности  жизнедеятельности  населения </a:t>
                      </a: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руб.</a:t>
                      </a:r>
                    </a:p>
                  </a:txBody>
                  <a:tcPr/>
                </a:tc>
              </a:tr>
              <a:tr h="3758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единой дежурно – диспетчерской службы </a:t>
                      </a:r>
                    </a:p>
                  </a:txBody>
                  <a:tcPr/>
                </a:tc>
              </a:tr>
              <a:tr h="3758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1598т. руб.</a:t>
                      </a:r>
                    </a:p>
                  </a:txBody>
                  <a:tcPr/>
                </a:tc>
              </a:tr>
              <a:tr h="3758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местной системы оповещения 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8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478 т. р.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935" y="3635896"/>
            <a:ext cx="175871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2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  культуры и туризма в Большесельском  муниципальном  районе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243274"/>
              </p:ext>
            </p:extLst>
          </p:nvPr>
        </p:nvGraphicFramePr>
        <p:xfrm>
          <a:off x="116632" y="1547664"/>
          <a:ext cx="1944216" cy="48221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68295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муниципальными, автономными и бюджетными учреждениями культуры</a:t>
                      </a: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28157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261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обслуживанию учреждений культуры</a:t>
                      </a: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3209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endParaRPr lang="ru-RU" sz="12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иные цели муниципальным учреждениям культуры</a:t>
                      </a: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2051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117903"/>
              </p:ext>
            </p:extLst>
          </p:nvPr>
        </p:nvGraphicFramePr>
        <p:xfrm>
          <a:off x="2141539" y="3275856"/>
          <a:ext cx="4644008" cy="388842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33075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4584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и доступности услуг в сфере культуры, расширение  возможностей для духовного развития населения Большесельского муниципального района</a:t>
                      </a:r>
                    </a:p>
                  </a:txBody>
                  <a:tcPr/>
                </a:tc>
              </a:tr>
              <a:tr h="694584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эффективного развития туризма и отдыха на территории  Большесельского муниципального района, повышение уровня конкурентоспособности туристического продукта</a:t>
                      </a:r>
                    </a:p>
                  </a:txBody>
                  <a:tcPr/>
                </a:tc>
              </a:tr>
              <a:tr h="330754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доступа граждан к информационно-библиотечным ресурсам</a:t>
                      </a:r>
                    </a:p>
                  </a:txBody>
                  <a:tcPr marL="9525" marR="9525" marT="9525" marB="0" anchor="b"/>
                </a:tc>
              </a:tr>
              <a:tr h="407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муниципальных услуг (выполнение работ) в области образования в сфере культуры</a:t>
                      </a:r>
                    </a:p>
                  </a:txBody>
                  <a:tcPr marL="9525" marR="9525" marT="9525" marB="0" anchor="b"/>
                </a:tc>
              </a:tr>
              <a:tr h="208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Административно хозяйственное обслуживание учреждений культуры</a:t>
                      </a:r>
                    </a:p>
                  </a:txBody>
                  <a:tcPr marL="9525" marR="9525" marT="9525" marB="0" anchor="b"/>
                </a:tc>
              </a:tr>
              <a:tr h="407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организации досуга и обеспечения жителей услугами организаций культуры</a:t>
                      </a:r>
                    </a:p>
                  </a:txBody>
                  <a:tcPr marL="9525" marR="9525" marT="9525" marB="0" anchor="b"/>
                </a:tc>
              </a:tr>
              <a:tr h="407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туризма и отдыха на территории Большесельского муниципального района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5" y="1553567"/>
            <a:ext cx="2016223" cy="154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´ÐµÐ½Ñ ÑÐµÐ»Ð° Ð±Ð¾Ð»ÑÑÐµÑÐµÐ»ÑÑÐºÐ¸Ð¹ ÑÐ°Ð¹Ð¾Ð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87" y="1543694"/>
            <a:ext cx="2402981" cy="155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263" y="7091386"/>
            <a:ext cx="1913360" cy="191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6" r="18125"/>
          <a:stretch/>
        </p:blipFill>
        <p:spPr bwMode="auto">
          <a:xfrm>
            <a:off x="2841682" y="7291889"/>
            <a:ext cx="2993409" cy="1745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 физической культуры и спорта в Большесельском муниципальном районе»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871515"/>
              </p:ext>
            </p:extLst>
          </p:nvPr>
        </p:nvGraphicFramePr>
        <p:xfrm>
          <a:off x="116632" y="2462396"/>
          <a:ext cx="1872208" cy="405382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72208"/>
              </a:tblGrid>
              <a:tr h="143068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в области культуры и спорта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26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721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57765"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2685"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102413"/>
              </p:ext>
            </p:extLst>
          </p:nvPr>
        </p:nvGraphicFramePr>
        <p:xfrm>
          <a:off x="2044218" y="4139952"/>
          <a:ext cx="4644008" cy="236601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доступности занятий физической культурой и спортом, привлечение  различных категорий граждан к занятиям физической культурой, спортом, укрепление материально-технической базы для занятий физической культурой и спортом.</a:t>
                      </a:r>
                    </a:p>
                  </a:txBody>
                  <a:tcPr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спортивной инфраструктуры района для проведения массовых физкультурно-спортивных мероприятий. Укрепление материально-технической базы спортивных сооружений.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в сфере массовой физической культуры и спорта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3" name="Picture 4" descr="Z:\Бюджет для граждан\2017 год\Фото\Велопробе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12" y="2462395"/>
            <a:ext cx="2276872" cy="1497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75" y="2462395"/>
            <a:ext cx="2229184" cy="1479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8640" y="7236296"/>
            <a:ext cx="6399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программы планируется увеличить долю жителей, занимающихся физической культурой и спортом, полностью удовлетворить потребности населения в условиях для занятий физической культурой и спортом.</a:t>
            </a:r>
          </a:p>
        </p:txBody>
      </p:sp>
    </p:spTree>
    <p:extLst>
      <p:ext uri="{BB962C8B-B14F-4D97-AF65-F5344CB8AC3E}">
        <p14:creationId xmlns:p14="http://schemas.microsoft.com/office/powerpoint/2010/main" val="6779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качественными коммунальными  услугами  населения Большесельского  муниципального района»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99400"/>
              </p:ext>
            </p:extLst>
          </p:nvPr>
        </p:nvGraphicFramePr>
        <p:xfrm>
          <a:off x="116632" y="2699792"/>
          <a:ext cx="1944216" cy="579980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154960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предприятий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коммунального комплекса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188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1531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49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водоснабжения и водоотведения и очистки сточных вод</a:t>
                      </a:r>
                      <a:endParaRPr lang="ru-RU" sz="14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1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103565</a:t>
                      </a:r>
                      <a:r>
                        <a:rPr lang="en-US" sz="14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1888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Комплексная программа модернизации и реформирования ЖКХ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1888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8605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300607"/>
              </p:ext>
            </p:extLst>
          </p:nvPr>
        </p:nvGraphicFramePr>
        <p:xfrm>
          <a:off x="2165889" y="4572000"/>
          <a:ext cx="4644008" cy="359396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потребителей Большесельского  муниципального  района  качественными коммунальными услугами при надежной и эффективной работе коммунальной инфраструктуры района</a:t>
                      </a:r>
                    </a:p>
                  </a:txBody>
                  <a:tcPr marL="9525" marR="9525" marT="9525" marB="0" anchor="b"/>
                </a:tc>
              </a:tr>
              <a:tr h="254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 газификации Большесельского муниципального района  для  повышения  уровня  обеспеченности  (газификации)  природным  газом  населения  района.</a:t>
                      </a:r>
                    </a:p>
                  </a:txBody>
                  <a:tcPr marL="9525" marR="9525" marT="9525" marB="0" anchor="b"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бесперебойного предоставления коммунальных услуг потребителям Большесельского МР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объектов теплоснабжения  с вводом их в эксплуатацию (строительство котельных)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Газификация населенных пунктов Большесельского района (строительство межпоселковых газопроводов и распределительных сетей  с вводом их в эксплуатацию)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водоснабжения ,  в результате  строительства и модернизации централизованных систем водоснабжения , а также  строительства шахтных колодцев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2195736"/>
            <a:ext cx="3125899" cy="2083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системы муниципального управления  на территории Большесельского муниципального района»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851343"/>
              </p:ext>
            </p:extLst>
          </p:nvPr>
        </p:nvGraphicFramePr>
        <p:xfrm>
          <a:off x="116632" y="2771801"/>
          <a:ext cx="1944216" cy="5976663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83939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муниципальной службы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2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т. р.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12453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управления и распоряжения муниципальной собственностью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28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712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28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архивного дела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28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398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592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функционирования органов местного самоуправления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Администрации БМР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28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9903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6329"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28"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41725"/>
              </p:ext>
            </p:extLst>
          </p:nvPr>
        </p:nvGraphicFramePr>
        <p:xfrm>
          <a:off x="2132856" y="5652120"/>
          <a:ext cx="4644008" cy="310741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уровня  удовлетворенности населения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Большесельского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района качеством взаимодействия с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органами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местного самоуправления</a:t>
                      </a:r>
                    </a:p>
                  </a:txBody>
                  <a:tcPr marL="9525" marR="9525" marT="9525" marB="0" anchor="b"/>
                </a:tc>
              </a:tr>
              <a:tr h="254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управления</a:t>
                      </a:r>
                    </a:p>
                  </a:txBody>
                  <a:tcPr marL="9525" marR="9525" marT="9525" marB="0" anchor="b"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профессионализма и компетентности муниципальных служащих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Оптимизация структуры муниципальной собственности Большесельского муниципального района Ярославской области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документов,хранящихся в МУ "Архив Большесельского МР"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транспортного и хозяйственного обслуживания органов местного самоуправления администрации Большесельского муниципального района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8" name="Picture 2" descr="http://xn----8sbbqashcehc4ack1ajc5j5cf.xn--p1ai/tinybrowser/images/photo/sobytiya/_administrac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80" y="2123728"/>
            <a:ext cx="410079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в Большесельском муниципальном районе»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25119"/>
              </p:ext>
            </p:extLst>
          </p:nvPr>
        </p:nvGraphicFramePr>
        <p:xfrm>
          <a:off x="116632" y="1547664"/>
          <a:ext cx="1944216" cy="158417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106822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СМИ в Большесельском районе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9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1972 т. 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21839"/>
              </p:ext>
            </p:extLst>
          </p:nvPr>
        </p:nvGraphicFramePr>
        <p:xfrm>
          <a:off x="2132856" y="1547664"/>
          <a:ext cx="4644008" cy="159531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Информирование  населения Большесельского муниципального района о деятельности органов местного самоуправления,  органов исполнительной и законодательной власти Ярославской области</a:t>
                      </a:r>
                    </a:p>
                  </a:txBody>
                  <a:tcPr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Издательская деятельность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61120" y="3219707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 дорожного  хозяйства и  транспорта  в Большесельском  муниципальном  районе»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028864"/>
              </p:ext>
            </p:extLst>
          </p:nvPr>
        </p:nvGraphicFramePr>
        <p:xfrm>
          <a:off x="2145794" y="5868144"/>
          <a:ext cx="4644008" cy="310705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дорожной деятельности  в отношении автомобильных дорог местного значения, дворовых территорий многоквартирных домов, проездов к дворовым территориям, обеспечение безопасности дорожного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движения и повышения качества транспортного обслуживания населения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4496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местного значения в соответствии с нормативными требованиями</a:t>
                      </a:r>
                    </a:p>
                  </a:txBody>
                  <a:tcPr marL="9525" marR="9525" marT="9525" marB="0" anchor="b"/>
                </a:tc>
              </a:tr>
              <a:tr h="334496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автомобильных дорог общего пользования местного значения муниципального района</a:t>
                      </a:r>
                    </a:p>
                  </a:txBody>
                  <a:tcPr marL="9525" marR="9525" marT="9525" marB="0" anchor="b"/>
                </a:tc>
              </a:tr>
              <a:tr h="334496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и ремонт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l" fontAlgn="b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54573"/>
              </p:ext>
            </p:extLst>
          </p:nvPr>
        </p:nvGraphicFramePr>
        <p:xfrm>
          <a:off x="89012" y="4139952"/>
          <a:ext cx="1944216" cy="411181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106822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сети автомобильных дорог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9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9992 т. 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9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автомобильного,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пассажирского транспорта общего пользования на территории Большесельского муниципального района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9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3441 т. р.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Z:\Бюджет для граждан\2017 год\Фото\Дорог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73" y="4139952"/>
            <a:ext cx="2016906" cy="158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0355" y="4143037"/>
            <a:ext cx="2203029" cy="161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3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00152" y="79569"/>
            <a:ext cx="5733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«Создание условий для эффективного управления муниципальными финансами в Большесельском муниципальном районе»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8013"/>
              </p:ext>
            </p:extLst>
          </p:nvPr>
        </p:nvGraphicFramePr>
        <p:xfrm>
          <a:off x="1007646" y="1834996"/>
          <a:ext cx="2016224" cy="131104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016224"/>
              </a:tblGrid>
              <a:tr h="88404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муниципальными финансами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99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1144 т. 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5755"/>
              </p:ext>
            </p:extLst>
          </p:nvPr>
        </p:nvGraphicFramePr>
        <p:xfrm>
          <a:off x="1017870" y="3347864"/>
          <a:ext cx="4505309" cy="547260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505309"/>
              </a:tblGrid>
              <a:tr h="63866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120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равных условий для устойчивого исполнения расходных обязательств муниципальных  образований района и повышения качества  управления  муниципальными  финансами</a:t>
                      </a:r>
                    </a:p>
                  </a:txBody>
                  <a:tcPr/>
                </a:tc>
              </a:tr>
              <a:tr h="638666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33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Выравнивание бюджетной обеспеченности   сельских поселений</a:t>
                      </a:r>
                    </a:p>
                  </a:txBody>
                  <a:tcPr marL="9525" marR="9525" marT="9525" marB="0"/>
                </a:tc>
              </a:tr>
              <a:tr h="78635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Казначейское исполнение бюджета</a:t>
                      </a:r>
                    </a:p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1383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отдельных мероприятий в сфере управления муниципальными финансами</a:t>
                      </a:r>
                    </a:p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3016" y="1854100"/>
            <a:ext cx="2187940" cy="1283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107885"/>
            <a:ext cx="6515100" cy="741754"/>
          </a:xfrm>
        </p:spPr>
        <p:txBody>
          <a:bodyPr>
            <a:noAutofit/>
          </a:bodyPr>
          <a:lstStyle/>
          <a:p>
            <a:pPr algn="r"/>
            <a:r>
              <a:rPr lang="en-US" sz="2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Финансовая </a:t>
            </a: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помощь муниципальному району из областного и федерального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195515"/>
              </p:ext>
            </p:extLst>
          </p:nvPr>
        </p:nvGraphicFramePr>
        <p:xfrm>
          <a:off x="188640" y="2051720"/>
          <a:ext cx="6515100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32047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02814"/>
              </p:ext>
            </p:extLst>
          </p:nvPr>
        </p:nvGraphicFramePr>
        <p:xfrm>
          <a:off x="1772816" y="6156176"/>
          <a:ext cx="4536504" cy="17281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4126"/>
                <a:gridCol w="1134126"/>
                <a:gridCol w="1134126"/>
                <a:gridCol w="113412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106985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123245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70162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26069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125018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34651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10193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10193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306422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287999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257676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278941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10253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2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96" y="120934"/>
            <a:ext cx="6515100" cy="1117600"/>
          </a:xfrm>
        </p:spPr>
        <p:txBody>
          <a:bodyPr/>
          <a:lstStyle/>
          <a:p>
            <a:pPr algn="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16632" y="1619672"/>
            <a:ext cx="2808312" cy="216024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Презентация подготовлена Финансовым управлением администрации Большесельского муниципального района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572895" y="2710088"/>
            <a:ext cx="4032448" cy="288032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Свои вопросы и предложения Вы можете направить в финансовое управление администрации Большесельского МР</a:t>
            </a:r>
          </a:p>
          <a:p>
            <a:pPr marL="0" marR="0" lvl="0" indent="3619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тел. (руководитель) - +7(48542)2-93-11; (исполнители) +7(48542)2-93-39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 152360, Ярославская область, Большесельский район, с. Большое Село, пл. Советская, д. 9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e-mail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finbselo@mail.ru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13" t="40187" r="29801" b="22633"/>
          <a:stretch/>
        </p:blipFill>
        <p:spPr bwMode="auto">
          <a:xfrm>
            <a:off x="296018" y="6084168"/>
            <a:ext cx="455375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7988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01" y="6732240"/>
            <a:ext cx="1959010" cy="2411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3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541" y="120934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Большесельского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399044"/>
              </p:ext>
            </p:extLst>
          </p:nvPr>
        </p:nvGraphicFramePr>
        <p:xfrm>
          <a:off x="188640" y="1835696"/>
          <a:ext cx="6515100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09133"/>
              </p:ext>
            </p:extLst>
          </p:nvPr>
        </p:nvGraphicFramePr>
        <p:xfrm>
          <a:off x="1124744" y="6804248"/>
          <a:ext cx="4572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584185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481621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374841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581812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481621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374841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2373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6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11" y="251520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Динамика и структура дохода бюджета 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Большесельского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205196"/>
              </p:ext>
            </p:extLst>
          </p:nvPr>
        </p:nvGraphicFramePr>
        <p:xfrm>
          <a:off x="17240" y="1907704"/>
          <a:ext cx="684076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07364"/>
              </p:ext>
            </p:extLst>
          </p:nvPr>
        </p:nvGraphicFramePr>
        <p:xfrm>
          <a:off x="1844824" y="5436096"/>
          <a:ext cx="4572000" cy="1569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04"/>
                <a:gridCol w="892696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 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 2023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32477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31161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33332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34601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4346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2394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486026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548678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445895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338031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315203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8637" y="6498956"/>
            <a:ext cx="2509363" cy="273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58" y="120934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районного бюджета в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2020 году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653254"/>
              </p:ext>
            </p:extLst>
          </p:nvPr>
        </p:nvGraphicFramePr>
        <p:xfrm>
          <a:off x="342900" y="2581275"/>
          <a:ext cx="6172200" cy="585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7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120934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Мероприятия по повышению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налоговых доходов районного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3412035"/>
            <a:ext cx="6172200" cy="419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>
                        <a14:backgroundMark x1="26923" y1="32500" x2="26154" y2="26000"/>
                        <a14:backgroundMark x1="308" y1="53750" x2="308" y2="53750"/>
                        <a14:backgroundMark x1="308" y1="52000" x2="308" y2="52000"/>
                        <a14:backgroundMark x1="4923" y1="34000" x2="4923" y2="34000"/>
                        <a14:backgroundMark x1="5385" y1="35500" x2="5385" y2="35500"/>
                        <a14:backgroundMark x1="2308" y1="36250" x2="2308" y2="36250"/>
                        <a14:backgroundMark x1="1385" y1="42250" x2="1385" y2="42250"/>
                        <a14:backgroundMark x1="2769" y1="54250" x2="2769" y2="54250"/>
                        <a14:backgroundMark x1="4308" y1="55500" x2="4308" y2="55500"/>
                        <a14:backgroundMark x1="11231" y1="56250" x2="11231" y2="56250"/>
                        <a14:backgroundMark x1="13692" y1="56500" x2="13692" y2="56500"/>
                        <a14:backgroundMark x1="12923" y1="33500" x2="12923" y2="33500"/>
                        <a14:backgroundMark x1="15538" y1="33750" x2="15538" y2="33750"/>
                        <a14:backgroundMark x1="12154" y1="32250" x2="12154" y2="32250"/>
                        <a14:backgroundMark x1="7846" y1="32250" x2="7846" y2="32250"/>
                        <a14:backgroundMark x1="33385" y1="40500" x2="33385" y2="40500"/>
                        <a14:backgroundMark x1="26923" y1="34250" x2="26923" y2="34250"/>
                        <a14:backgroundMark x1="24154" y1="34000" x2="24154" y2="34000"/>
                        <a14:backgroundMark x1="23846" y1="31500" x2="23846" y2="31500"/>
                        <a14:backgroundMark x1="22308" y1="37500" x2="22308" y2="37500"/>
                        <a14:backgroundMark x1="18923" y1="57000" x2="18923" y2="57000"/>
                        <a14:backgroundMark x1="20154" y1="55750" x2="20154" y2="55750"/>
                        <a14:backgroundMark x1="22308" y1="57750" x2="22308" y2="57750"/>
                        <a14:backgroundMark x1="28462" y1="62500" x2="28462" y2="62500"/>
                        <a14:backgroundMark x1="32154" y1="58750" x2="32154" y2="58750"/>
                        <a14:backgroundMark x1="31846" y1="58500" x2="31846" y2="58500"/>
                        <a14:backgroundMark x1="40769" y1="39000" x2="40769" y2="39000"/>
                        <a14:backgroundMark x1="35231" y1="37000" x2="35231" y2="37000"/>
                        <a14:backgroundMark x1="50000" y1="35500" x2="50000" y2="35500"/>
                        <a14:backgroundMark x1="49231" y1="38000" x2="49231" y2="38000"/>
                        <a14:backgroundMark x1="45846" y1="36000" x2="45846" y2="36000"/>
                        <a14:backgroundMark x1="46308" y1="37750" x2="46308" y2="37750"/>
                        <a14:backgroundMark x1="45846" y1="39500" x2="45846" y2="39500"/>
                        <a14:backgroundMark x1="46154" y1="41250" x2="46154" y2="41250"/>
                        <a14:backgroundMark x1="50462" y1="43250" x2="50462" y2="43250"/>
                        <a14:backgroundMark x1="49846" y1="40250" x2="49846" y2="40250"/>
                        <a14:backgroundMark x1="54308" y1="35500" x2="54308" y2="35500"/>
                        <a14:backgroundMark x1="66769" y1="39000" x2="66769" y2="39000"/>
                        <a14:backgroundMark x1="67385" y1="34750" x2="67385" y2="34750"/>
                        <a14:backgroundMark x1="87385" y1="34250" x2="87385" y2="34250"/>
                        <a14:backgroundMark x1="87077" y1="38750" x2="87077" y2="38750"/>
                        <a14:backgroundMark x1="88923" y1="53250" x2="88923" y2="53250"/>
                        <a14:backgroundMark x1="82923" y1="39250" x2="82923" y2="39250"/>
                        <a14:backgroundMark x1="83692" y1="34250" x2="83692" y2="34250"/>
                        <a14:backgroundMark x1="83846" y1="31750" x2="83846" y2="31750"/>
                        <a14:backgroundMark x1="76000" y1="34750" x2="76000" y2="34750"/>
                        <a14:backgroundMark x1="73385" y1="54500" x2="73385" y2="54500"/>
                        <a14:backgroundMark x1="77692" y1="56250" x2="77692" y2="56250"/>
                        <a14:backgroundMark x1="74308" y1="55750" x2="74308" y2="55750"/>
                        <a14:backgroundMark x1="61538" y1="58750" x2="61538" y2="58750"/>
                        <a14:backgroundMark x1="86000" y1="53750" x2="86000" y2="53750"/>
                        <a14:backgroundMark x1="84000" y1="55000" x2="84000" y2="55000"/>
                        <a14:backgroundMark x1="90462" y1="52500" x2="90462" y2="52500"/>
                        <a14:backgroundMark x1="94615" y1="52000" x2="94615" y2="52000"/>
                        <a14:backgroundMark x1="93538" y1="55250" x2="93538" y2="55250"/>
                        <a14:backgroundMark x1="91846" y1="55250" x2="91846" y2="55250"/>
                        <a14:backgroundMark x1="91538" y1="32000" x2="91538" y2="32000"/>
                        <a14:backgroundMark x1="79846" y1="42500" x2="79846" y2="42500"/>
                        <a14:backgroundMark x1="80000" y1="42250" x2="80000" y2="42250"/>
                        <a14:backgroundMark x1="79846" y1="40250" x2="79846" y2="4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4" y="6228184"/>
            <a:ext cx="5973768" cy="367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4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136" y="3491880"/>
            <a:ext cx="6110436" cy="200635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увязанный по ресурсам,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исполнителям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срокам осуществления комплекс мероприятий, направленный на достижение целей и наиболее эффективное решение задач социально-экономического развития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Большесельского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района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640"/>
            <a:ext cx="2493963" cy="249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 rot="2827190">
            <a:off x="2058160" y="3177555"/>
            <a:ext cx="1128225" cy="484632"/>
          </a:xfrm>
          <a:prstGeom prst="rightArrow">
            <a:avLst/>
          </a:prstGeom>
          <a:solidFill>
            <a:srgbClr val="DE6C36"/>
          </a:solidFill>
          <a:ln w="19050" cap="flat" cmpd="sng" algn="ctr">
            <a:solidFill>
              <a:srgbClr val="DE6C3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19852"/>
              </p:ext>
            </p:extLst>
          </p:nvPr>
        </p:nvGraphicFramePr>
        <p:xfrm>
          <a:off x="548680" y="5292080"/>
          <a:ext cx="5616624" cy="21535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72208"/>
                <a:gridCol w="792088"/>
                <a:gridCol w="936104"/>
                <a:gridCol w="936104"/>
                <a:gridCol w="1080120"/>
              </a:tblGrid>
              <a:tr h="4254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28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548958</a:t>
                      </a:r>
                      <a:endParaRPr lang="ru-RU" sz="1200" b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448834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343633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331016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88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16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94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581812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481621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374841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254262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32656" y="8172400"/>
            <a:ext cx="6197951" cy="7647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муниципальные программы размещены на официальном сайте Администрации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Большесельского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большесельский-район.рф/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documents/605.html</a:t>
            </a:r>
            <a:endParaRPr lang="ru-RU" sz="14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20888" y="107504"/>
            <a:ext cx="4320480" cy="331236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Бюджет Большесельского муниципального района по расходам формируется и исполняется по программам в соответствии с Бюджетным кодексом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5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16815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Структура расходов районного бюджета в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2020 году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854751"/>
              </p:ext>
            </p:extLst>
          </p:nvPr>
        </p:nvGraphicFramePr>
        <p:xfrm>
          <a:off x="404664" y="2051720"/>
          <a:ext cx="632646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427324"/>
              </p:ext>
            </p:extLst>
          </p:nvPr>
        </p:nvGraphicFramePr>
        <p:xfrm>
          <a:off x="5013176" y="2195736"/>
          <a:ext cx="1368152" cy="5472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076"/>
                <a:gridCol w="684076"/>
              </a:tblGrid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164078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113701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2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образования и молодежная  политика в Большесельском муниципальном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районе»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11186"/>
              </p:ext>
            </p:extLst>
          </p:nvPr>
        </p:nvGraphicFramePr>
        <p:xfrm>
          <a:off x="2132856" y="3779912"/>
          <a:ext cx="4644008" cy="515683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обеспечение высокого качества муниципального образования в соответствии с меняющимися запросами населения и перспективными задачами  развития экономики района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повышение эффективности реализации  молодежной политики  в интересах инновационного социально-ориентированного развития района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создание и развитие условий эффективного  функционирования на территории Большесельского муниципального района системы патриотического воспитания и допризывной подготовки граждан  Российской  Федерации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повышение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доступности и качества предоставления дошкольного, общего образования, дополнительного образования детей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инфраструктуры сферы образования;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кадрового потенциала сферы образования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координация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 субъектов патриотического воспитания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Большесельского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района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координация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 субъектов патриотического воспитания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Большесельского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района</a:t>
                      </a:r>
                    </a:p>
                  </a:txBody>
                  <a:tcPr marL="9525" marR="9525" marT="9525" marB="0" anchor="b"/>
                </a:tc>
              </a:tr>
              <a:tr h="487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совершенствование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условий для развития и максимального использования потенциала и поддержки социально активной, талантливой молодежи в интересах социально-экономического развития БМР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правовое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воспитание несовершеннолетних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1671438"/>
            <a:ext cx="2292345" cy="189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11" y="1671438"/>
            <a:ext cx="1771153" cy="189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5188"/>
              </p:ext>
            </p:extLst>
          </p:nvPr>
        </p:nvGraphicFramePr>
        <p:xfrm>
          <a:off x="116632" y="1547664"/>
          <a:ext cx="1944216" cy="747652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68295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Услуги по образованию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261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58214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6533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122848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3392"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МТБ,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управление и обеспечение бухгалтерского учета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5603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044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политика и патриотическое воспитание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2135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6342"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поддержка детей-сирот и детей оставшихся без попечения родителей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10767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1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«Социальная поддержка населения Большесельского муниципального района»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92864"/>
              </p:ext>
            </p:extLst>
          </p:nvPr>
        </p:nvGraphicFramePr>
        <p:xfrm>
          <a:off x="116632" y="1637867"/>
          <a:ext cx="1944216" cy="746559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социальных услуг населению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66184 т. р.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774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Выплаты, пособия и компенсации населению</a:t>
                      </a:r>
                    </a:p>
                  </a:txBody>
                  <a:tcPr/>
                </a:tc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75541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0884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деятельности общественных объединений района </a:t>
                      </a:r>
                    </a:p>
                  </a:txBody>
                  <a:tcPr/>
                </a:tc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0884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«Финансовая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поддержка семей при рождении детей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/>
                </a:tc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18342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3323"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защита семей с детьми, инвалидов, ветеранов и граждан, оказавшихся в трудной жизненной ситуации</a:t>
                      </a:r>
                      <a:endParaRPr lang="ru-RU" sz="12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2238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3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Целевая программа «Семья и дети Ярославии» </a:t>
                      </a:r>
                    </a:p>
                  </a:txBody>
                  <a:tcPr/>
                </a:tc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1421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745135"/>
              </p:ext>
            </p:extLst>
          </p:nvPr>
        </p:nvGraphicFramePr>
        <p:xfrm>
          <a:off x="2132856" y="3419872"/>
          <a:ext cx="4644008" cy="5634466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государственных полномочий в сфере социальной поддержки, социальной защиты и социального обслуживания программы, установленных федеральным и региональным законодательством, реализация мер, направленных на  повышение качества, адресности и доступности государственных услуг</a:t>
                      </a:r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качества жизни детей и семей с несовершеннолетними детьми, обеспечение функционирования системы отдыха и оздоровления в муниципальном округе, обеспечение отдыха и оздоровления  в оздоровительных учреждениях ЯО</a:t>
                      </a:r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  и охраны труда в целях снижения профессиональных рисков работников организаций, расположенных на  территории  Большесельского района</a:t>
                      </a:r>
                    </a:p>
                  </a:txBody>
                  <a:tcPr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 публичных обязательств региона, в том числе по переданным полномочиям Российской  Федерации по предоставлению выплат, пособий и компенсаций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социальных услуг населению Большесельского  района на основе соблюдения стандартов и нормативов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защита семей с детьми, инвалидов, ветеранов, граждан и детей, оказавшихся в трудной жизненной ситуации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семейной политики и политики в интересах детей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оздоровительной кампании детей и молодежи</a:t>
                      </a:r>
                    </a:p>
                  </a:txBody>
                  <a:tcPr marL="9525" marR="9525" marT="9525" marB="0" anchor="b"/>
                </a:tc>
              </a:tr>
              <a:tr h="487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непрерывной подготовки работников по охране труда на основе современных технологий обучения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-информационное обеспечение и пропаганда охраны труда</a:t>
                      </a: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правовое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воспитание несовершеннолетних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73" y="1403648"/>
            <a:ext cx="20542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User\Desktop\2017-2019\Бюджет для граждан\09e6ba66d31a59cbeb2401f0f71f59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6" y="1654153"/>
            <a:ext cx="2233715" cy="1680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Метро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Метро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1307</TotalTime>
  <Words>1708</Words>
  <Application>Microsoft Office PowerPoint</Application>
  <PresentationFormat>Экран (4:3)</PresentationFormat>
  <Paragraphs>283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Исполнение бюджета</vt:lpstr>
      <vt:lpstr>Основные характеристики бюджета  Большесельского района</vt:lpstr>
      <vt:lpstr>Динамика и структура дохода бюджета  Большесельского района</vt:lpstr>
      <vt:lpstr>Структура налоговых и неналоговых доходов  районного бюджета в 2020 году</vt:lpstr>
      <vt:lpstr>Мероприятия по повышению налоговых доходов районного бюджета</vt:lpstr>
      <vt:lpstr>. </vt:lpstr>
      <vt:lpstr>Структура расходов районного бюджета в 2020 году  в разрезе муниципальных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Финансовая помощь муниципальному району из областного и федерального бюджета</vt:lpstr>
      <vt:lpstr>Обратная связь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Бухалов ИА</dc:creator>
  <cp:lastModifiedBy>Розанова МВ</cp:lastModifiedBy>
  <cp:revision>148</cp:revision>
  <dcterms:created xsi:type="dcterms:W3CDTF">2019-03-18T05:55:00Z</dcterms:created>
  <dcterms:modified xsi:type="dcterms:W3CDTF">2021-04-27T10:27:21Z</dcterms:modified>
</cp:coreProperties>
</file>