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32" r:id="rId6"/>
    <p:sldMasterId id="2147483744" r:id="rId7"/>
    <p:sldMasterId id="2147483756" r:id="rId8"/>
    <p:sldMasterId id="2147483768" r:id="rId9"/>
    <p:sldMasterId id="2147483780" r:id="rId10"/>
  </p:sldMasterIdLst>
  <p:notesMasterIdLst>
    <p:notesMasterId r:id="rId26"/>
  </p:notesMasterIdLst>
  <p:handoutMasterIdLst>
    <p:handoutMasterId r:id="rId27"/>
  </p:handoutMasterIdLst>
  <p:sldIdLst>
    <p:sldId id="347" r:id="rId11"/>
    <p:sldId id="395" r:id="rId12"/>
    <p:sldId id="403" r:id="rId13"/>
    <p:sldId id="360" r:id="rId14"/>
    <p:sldId id="398" r:id="rId15"/>
    <p:sldId id="404" r:id="rId16"/>
    <p:sldId id="400" r:id="rId17"/>
    <p:sldId id="405" r:id="rId18"/>
    <p:sldId id="412" r:id="rId19"/>
    <p:sldId id="407" r:id="rId20"/>
    <p:sldId id="401" r:id="rId21"/>
    <p:sldId id="411" r:id="rId22"/>
    <p:sldId id="410" r:id="rId23"/>
    <p:sldId id="409" r:id="rId24"/>
    <p:sldId id="408" r:id="rId25"/>
  </p:sldIdLst>
  <p:sldSz cx="9144000" cy="5143500" type="screen16x9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79" userDrawn="1">
          <p15:clr>
            <a:srgbClr val="A4A3A4"/>
          </p15:clr>
        </p15:guide>
        <p15:guide id="2" pos="2130" userDrawn="1">
          <p15:clr>
            <a:srgbClr val="A4A3A4"/>
          </p15:clr>
        </p15:guide>
        <p15:guide id="3" orient="horz" pos="31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674E"/>
    <a:srgbClr val="942825"/>
    <a:srgbClr val="E3D0C7"/>
    <a:srgbClr val="626262"/>
    <a:srgbClr val="600000"/>
    <a:srgbClr val="DCDCDC"/>
    <a:srgbClr val="E6E6E6"/>
    <a:srgbClr val="D9D9D9"/>
    <a:srgbClr val="E0E0E0"/>
    <a:srgbClr val="779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1" autoAdjust="0"/>
    <p:restoredTop sz="98983" autoAdjust="0"/>
  </p:normalViewPr>
  <p:slideViewPr>
    <p:cSldViewPr>
      <p:cViewPr varScale="1">
        <p:scale>
          <a:sx n="117" d="100"/>
          <a:sy n="117" d="100"/>
        </p:scale>
        <p:origin x="-691" y="-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-2022" y="-102"/>
      </p:cViewPr>
      <p:guideLst>
        <p:guide orient="horz" pos="2879"/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068857057344007E-2"/>
          <c:y val="0.27704884642447136"/>
          <c:w val="0.84726064097883413"/>
          <c:h val="0.2966401881272451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Россия</c:v>
                </c:pt>
              </c:strCache>
            </c:strRef>
          </c:tx>
          <c:spPr>
            <a:ln w="28575">
              <a:solidFill>
                <a:srgbClr val="9C674E"/>
              </a:solidFill>
            </a:ln>
          </c:spPr>
          <c:marker>
            <c:symbol val="circle"/>
            <c:size val="5"/>
            <c:spPr>
              <a:solidFill>
                <a:prstClr val="white"/>
              </a:solidFill>
              <a:ln>
                <a:solidFill>
                  <a:srgbClr val="9C674E"/>
                </a:solidFill>
              </a:ln>
            </c:spPr>
          </c:marker>
          <c:dLbls>
            <c:dLbl>
              <c:idx val="0"/>
              <c:layout>
                <c:manualLayout>
                  <c:x val="-8.0906556977540137E-2"/>
                  <c:y val="-7.437303152077150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50451</a:t>
                    </a:r>
                    <a:endParaRPr lang="en-US" sz="120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2A1-47DB-9360-DB3ECA204B48}"/>
                </c:ext>
              </c:extLst>
            </c:dLbl>
            <c:dLbl>
              <c:idx val="1"/>
              <c:layout>
                <c:manualLayout>
                  <c:x val="-6.8523748257362085E-2"/>
                  <c:y val="-0.12257965159728029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48673</a:t>
                    </a:r>
                    <a:endParaRPr lang="en-US" sz="120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2A1-47DB-9360-DB3ECA204B48}"/>
                </c:ext>
              </c:extLst>
            </c:dLbl>
            <c:dLbl>
              <c:idx val="2"/>
              <c:layout>
                <c:manualLayout>
                  <c:x val="-6.8391818471782814E-2"/>
                  <c:y val="-0.10652091632889124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49419</a:t>
                    </a:r>
                    <a:endParaRPr lang="en-US" sz="120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2A1-47DB-9360-DB3ECA204B48}"/>
                </c:ext>
              </c:extLst>
            </c:dLbl>
            <c:dLbl>
              <c:idx val="3"/>
              <c:layout>
                <c:manualLayout>
                  <c:x val="-7.4502856603059858E-2"/>
                  <c:y val="-8.628578306114136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50</a:t>
                    </a:r>
                    <a:r>
                      <a:rPr lang="ru-RU" sz="1400" dirty="0"/>
                      <a:t>730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2A1-47DB-9360-DB3ECA204B48}"/>
                </c:ext>
              </c:extLst>
            </c:dLbl>
            <c:dLbl>
              <c:idx val="4"/>
              <c:layout>
                <c:manualLayout>
                  <c:x val="-4.3665911108798493E-2"/>
                  <c:y val="-6.0731254503927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A1-47DB-9360-DB3ECA204B48}"/>
                </c:ext>
              </c:extLst>
            </c:dLbl>
            <c:dLbl>
              <c:idx val="5"/>
              <c:layout>
                <c:manualLayout>
                  <c:x val="-4.8889893465723575E-2"/>
                  <c:y val="5.00675261860270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A1-47DB-9360-DB3ECA204B48}"/>
                </c:ext>
              </c:extLst>
            </c:dLbl>
            <c:dLbl>
              <c:idx val="6"/>
              <c:layout>
                <c:manualLayout>
                  <c:x val="-4.1053919930336226E-2"/>
                  <c:y val="7.22272823240175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A1-47DB-9360-DB3ECA204B48}"/>
                </c:ext>
              </c:extLst>
            </c:dLbl>
            <c:dLbl>
              <c:idx val="7"/>
              <c:layout>
                <c:manualLayout>
                  <c:x val="-4.8889893465723575E-2"/>
                  <c:y val="-6.0731254503927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A1-47DB-9360-DB3ECA204B48}"/>
                </c:ext>
              </c:extLst>
            </c:dLbl>
            <c:dLbl>
              <c:idx val="8"/>
              <c:layout>
                <c:manualLayout>
                  <c:x val="-4.8889893465723575E-2"/>
                  <c:y val="9.438703846200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2A1-47DB-9360-DB3ECA204B48}"/>
                </c:ext>
              </c:extLst>
            </c:dLbl>
            <c:dLbl>
              <c:idx val="9"/>
              <c:layout>
                <c:manualLayout>
                  <c:x val="-4.3665911108798493E-2"/>
                  <c:y val="-6.0731254503927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A1-47DB-9360-DB3ECA204B48}"/>
                </c:ext>
              </c:extLst>
            </c:dLbl>
            <c:dLbl>
              <c:idx val="10"/>
              <c:layout>
                <c:manualLayout>
                  <c:x val="-4.5558267867305102E-2"/>
                  <c:y val="6.1147404255022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2A1-47DB-9360-DB3ECA204B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9C674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2019 год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Лист1!$B$2:$E$2</c:f>
              <c:numCache>
                <c:formatCode>0.0</c:formatCode>
                <c:ptCount val="4"/>
                <c:pt idx="0">
                  <c:v>50451</c:v>
                </c:pt>
                <c:pt idx="1">
                  <c:v>48673</c:v>
                </c:pt>
                <c:pt idx="2">
                  <c:v>49419</c:v>
                </c:pt>
                <c:pt idx="3">
                  <c:v>50599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B-82A1-47DB-9360-DB3ECA204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72544"/>
        <c:axId val="99526912"/>
      </c:lineChart>
      <c:catAx>
        <c:axId val="100972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>
            <a:solidFill>
              <a:prstClr val="white">
                <a:lumMod val="85000"/>
              </a:prstClr>
            </a:solidFill>
          </a:ln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9526912"/>
        <c:crosses val="autoZero"/>
        <c:auto val="1"/>
        <c:lblAlgn val="ctr"/>
        <c:lblOffset val="100"/>
        <c:noMultiLvlLbl val="0"/>
      </c:catAx>
      <c:valAx>
        <c:axId val="9952691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one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00">
                <a:solidFill>
                  <a:srgbClr val="8A8A8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0972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16898449978095"/>
          <c:y val="0.1365877505026625"/>
          <c:w val="0.84726064097883413"/>
          <c:h val="0.5317992001590847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Россия</c:v>
                </c:pt>
              </c:strCache>
            </c:strRef>
          </c:tx>
          <c:spPr>
            <a:ln w="28575">
              <a:solidFill>
                <a:srgbClr val="9C674E"/>
              </a:solidFill>
            </a:ln>
          </c:spPr>
          <c:marker>
            <c:symbol val="circle"/>
            <c:size val="5"/>
            <c:spPr>
              <a:solidFill>
                <a:prstClr val="white"/>
              </a:solidFill>
              <a:ln>
                <a:solidFill>
                  <a:srgbClr val="9C674E"/>
                </a:solidFill>
              </a:ln>
            </c:spPr>
          </c:marker>
          <c:dLbls>
            <c:dLbl>
              <c:idx val="0"/>
              <c:layout>
                <c:manualLayout>
                  <c:x val="-6.9962419003877022E-2"/>
                  <c:y val="-0.12343813650860791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199,8</a:t>
                    </a:r>
                    <a:endParaRPr lang="en-US" sz="120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33A-43F8-88CB-8C5292292632}"/>
                </c:ext>
              </c:extLst>
            </c:dLbl>
            <c:dLbl>
              <c:idx val="1"/>
              <c:layout>
                <c:manualLayout>
                  <c:x val="-8.6603280639068775E-2"/>
                  <c:y val="-0.12257965159728029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204,6</a:t>
                    </a:r>
                    <a:endParaRPr lang="en-US" sz="120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33A-43F8-88CB-8C5292292632}"/>
                </c:ext>
              </c:extLst>
            </c:dLbl>
            <c:dLbl>
              <c:idx val="2"/>
              <c:layout>
                <c:manualLayout>
                  <c:x val="-7.2200535065996246E-2"/>
                  <c:y val="-6.641028562380153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219,5</a:t>
                    </a:r>
                    <a:endParaRPr lang="en-US" sz="120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33A-43F8-88CB-8C5292292632}"/>
                </c:ext>
              </c:extLst>
            </c:dLbl>
            <c:dLbl>
              <c:idx val="3"/>
              <c:layout>
                <c:manualLayout>
                  <c:x val="-8.0361814637083334E-2"/>
                  <c:y val="-0.1161849303561463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3A-43F8-88CB-8C5292292632}"/>
                </c:ext>
              </c:extLst>
            </c:dLbl>
            <c:dLbl>
              <c:idx val="4"/>
              <c:layout>
                <c:manualLayout>
                  <c:x val="-4.3665911108798493E-2"/>
                  <c:y val="-6.0731254503927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3A-43F8-88CB-8C5292292632}"/>
                </c:ext>
              </c:extLst>
            </c:dLbl>
            <c:dLbl>
              <c:idx val="5"/>
              <c:layout>
                <c:manualLayout>
                  <c:x val="-4.8889893465723575E-2"/>
                  <c:y val="5.00675261860270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3A-43F8-88CB-8C5292292632}"/>
                </c:ext>
              </c:extLst>
            </c:dLbl>
            <c:dLbl>
              <c:idx val="6"/>
              <c:layout>
                <c:manualLayout>
                  <c:x val="-4.1053919930336226E-2"/>
                  <c:y val="7.22272823240175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3A-43F8-88CB-8C5292292632}"/>
                </c:ext>
              </c:extLst>
            </c:dLbl>
            <c:dLbl>
              <c:idx val="7"/>
              <c:layout>
                <c:manualLayout>
                  <c:x val="-4.8889893465723575E-2"/>
                  <c:y val="-6.0731254503927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3A-43F8-88CB-8C5292292632}"/>
                </c:ext>
              </c:extLst>
            </c:dLbl>
            <c:dLbl>
              <c:idx val="8"/>
              <c:layout>
                <c:manualLayout>
                  <c:x val="-4.8889893465723575E-2"/>
                  <c:y val="9.438703846200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33A-43F8-88CB-8C5292292632}"/>
                </c:ext>
              </c:extLst>
            </c:dLbl>
            <c:dLbl>
              <c:idx val="9"/>
              <c:layout>
                <c:manualLayout>
                  <c:x val="-4.3665911108798493E-2"/>
                  <c:y val="-6.0731254503927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33A-43F8-88CB-8C5292292632}"/>
                </c:ext>
              </c:extLst>
            </c:dLbl>
            <c:dLbl>
              <c:idx val="10"/>
              <c:layout>
                <c:manualLayout>
                  <c:x val="-4.5558267867305102E-2"/>
                  <c:y val="6.1147404255022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33A-43F8-88CB-8C52922926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9C674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План 2021</c:v>
                </c:pt>
              </c:strCache>
            </c:strRef>
          </c:cat>
          <c:val>
            <c:numRef>
              <c:f>Лист1!$B$2:$D$2</c:f>
              <c:numCache>
                <c:formatCode>0.0</c:formatCode>
                <c:ptCount val="3"/>
                <c:pt idx="0">
                  <c:v>203.8</c:v>
                </c:pt>
                <c:pt idx="1">
                  <c:v>204.6</c:v>
                </c:pt>
                <c:pt idx="2">
                  <c:v>210.1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B-C33A-43F8-88CB-8C5292292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255104"/>
        <c:axId val="99528640"/>
      </c:lineChart>
      <c:catAx>
        <c:axId val="102255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>
            <a:solidFill>
              <a:prstClr val="white">
                <a:lumMod val="85000"/>
              </a:prstClr>
            </a:solidFill>
          </a:ln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9528640"/>
        <c:crosses val="autoZero"/>
        <c:auto val="1"/>
        <c:lblAlgn val="ctr"/>
        <c:lblOffset val="100"/>
        <c:noMultiLvlLbl val="0"/>
      </c:catAx>
      <c:valAx>
        <c:axId val="99528640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one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00">
                <a:solidFill>
                  <a:srgbClr val="8A8A8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2255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068857057344007E-2"/>
          <c:y val="0.27704884642447136"/>
          <c:w val="0.84726064097883413"/>
          <c:h val="0.2966401881272451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Россия</c:v>
                </c:pt>
              </c:strCache>
            </c:strRef>
          </c:tx>
          <c:spPr>
            <a:ln w="28575">
              <a:solidFill>
                <a:srgbClr val="9C674E"/>
              </a:solidFill>
            </a:ln>
          </c:spPr>
          <c:marker>
            <c:symbol val="circle"/>
            <c:size val="5"/>
            <c:spPr>
              <a:solidFill>
                <a:prstClr val="white"/>
              </a:solidFill>
              <a:ln>
                <a:solidFill>
                  <a:srgbClr val="9C674E"/>
                </a:solidFill>
              </a:ln>
            </c:spPr>
          </c:marker>
          <c:dLbls>
            <c:dLbl>
              <c:idx val="0"/>
              <c:layout>
                <c:manualLayout>
                  <c:x val="-8.0906556977540137E-2"/>
                  <c:y val="-7.437303152077150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6530</a:t>
                    </a:r>
                    <a:endParaRPr lang="en-US" sz="120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9BF-4DB5-B3E5-9ADA42E65B34}"/>
                </c:ext>
              </c:extLst>
            </c:dLbl>
            <c:dLbl>
              <c:idx val="1"/>
              <c:layout>
                <c:manualLayout>
                  <c:x val="-6.8523748257362085E-2"/>
                  <c:y val="-0.12257965159728029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23383</a:t>
                    </a:r>
                    <a:endParaRPr lang="en-US" sz="120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9BF-4DB5-B3E5-9ADA42E65B34}"/>
                </c:ext>
              </c:extLst>
            </c:dLbl>
            <c:dLbl>
              <c:idx val="2"/>
              <c:layout>
                <c:manualLayout>
                  <c:x val="-6.8391818471782814E-2"/>
                  <c:y val="-0.10652091632889124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3</a:t>
                    </a:r>
                    <a:r>
                      <a:rPr lang="ru-RU" sz="1400" b="1" dirty="0"/>
                      <a:t>3571</a:t>
                    </a:r>
                    <a:endParaRPr lang="en-US" sz="120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9BF-4DB5-B3E5-9ADA42E65B34}"/>
                </c:ext>
              </c:extLst>
            </c:dLbl>
            <c:dLbl>
              <c:idx val="3"/>
              <c:layout>
                <c:manualLayout>
                  <c:x val="-7.4502856603059858E-2"/>
                  <c:y val="-8.628578306114136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50599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9BF-4DB5-B3E5-9ADA42E65B34}"/>
                </c:ext>
              </c:extLst>
            </c:dLbl>
            <c:dLbl>
              <c:idx val="4"/>
              <c:layout>
                <c:manualLayout>
                  <c:x val="-4.3665911108798493E-2"/>
                  <c:y val="-6.0731254503927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BF-4DB5-B3E5-9ADA42E65B34}"/>
                </c:ext>
              </c:extLst>
            </c:dLbl>
            <c:dLbl>
              <c:idx val="5"/>
              <c:layout>
                <c:manualLayout>
                  <c:x val="-4.8889893465723575E-2"/>
                  <c:y val="5.00675261860270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BF-4DB5-B3E5-9ADA42E65B34}"/>
                </c:ext>
              </c:extLst>
            </c:dLbl>
            <c:dLbl>
              <c:idx val="6"/>
              <c:layout>
                <c:manualLayout>
                  <c:x val="-4.1053919930336226E-2"/>
                  <c:y val="7.22272823240175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BF-4DB5-B3E5-9ADA42E65B34}"/>
                </c:ext>
              </c:extLst>
            </c:dLbl>
            <c:dLbl>
              <c:idx val="7"/>
              <c:layout>
                <c:manualLayout>
                  <c:x val="-4.8889893465723575E-2"/>
                  <c:y val="-6.0731254503927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BF-4DB5-B3E5-9ADA42E65B34}"/>
                </c:ext>
              </c:extLst>
            </c:dLbl>
            <c:dLbl>
              <c:idx val="8"/>
              <c:layout>
                <c:manualLayout>
                  <c:x val="-4.8889893465723575E-2"/>
                  <c:y val="9.438703846200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9BF-4DB5-B3E5-9ADA42E65B34}"/>
                </c:ext>
              </c:extLst>
            </c:dLbl>
            <c:dLbl>
              <c:idx val="9"/>
              <c:layout>
                <c:manualLayout>
                  <c:x val="-4.3665911108798493E-2"/>
                  <c:y val="-6.0731254503927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9BF-4DB5-B3E5-9ADA42E65B34}"/>
                </c:ext>
              </c:extLst>
            </c:dLbl>
            <c:dLbl>
              <c:idx val="10"/>
              <c:layout>
                <c:manualLayout>
                  <c:x val="-4.5558267867305102E-2"/>
                  <c:y val="6.1147404255022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9BF-4DB5-B3E5-9ADA42E65B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9C674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strCache>
            </c:strRef>
          </c:cat>
          <c:val>
            <c:numRef>
              <c:f>Лист1!$B$2:$D$2</c:f>
              <c:numCache>
                <c:formatCode>0.0</c:formatCode>
                <c:ptCount val="3"/>
                <c:pt idx="0">
                  <c:v>6530</c:v>
                </c:pt>
                <c:pt idx="1">
                  <c:v>23383</c:v>
                </c:pt>
                <c:pt idx="2">
                  <c:v>30331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B-B9BF-4DB5-B3E5-9ADA42E65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891776"/>
        <c:axId val="99530368"/>
      </c:lineChart>
      <c:catAx>
        <c:axId val="106891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>
            <a:solidFill>
              <a:prstClr val="white">
                <a:lumMod val="85000"/>
              </a:prstClr>
            </a:solidFill>
          </a:ln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9530368"/>
        <c:crosses val="autoZero"/>
        <c:auto val="1"/>
        <c:lblAlgn val="ctr"/>
        <c:lblOffset val="100"/>
        <c:noMultiLvlLbl val="0"/>
      </c:catAx>
      <c:valAx>
        <c:axId val="99530368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one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00">
                <a:solidFill>
                  <a:srgbClr val="8A8A89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6891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5"/>
          </a:xfrm>
          <a:prstGeom prst="rect">
            <a:avLst/>
          </a:prstGeom>
        </p:spPr>
        <p:txBody>
          <a:bodyPr vert="horz" lIns="96081" tIns="48041" rIns="96081" bIns="4804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5"/>
          </a:xfrm>
          <a:prstGeom prst="rect">
            <a:avLst/>
          </a:prstGeom>
        </p:spPr>
        <p:txBody>
          <a:bodyPr vert="horz" lIns="96081" tIns="48041" rIns="96081" bIns="48041" rtlCol="0"/>
          <a:lstStyle>
            <a:lvl1pPr algn="r">
              <a:defRPr sz="1300"/>
            </a:lvl1pPr>
          </a:lstStyle>
          <a:p>
            <a:fld id="{6D4A6F55-19BD-47B0-A90A-AD0486597D73}" type="datetimeFigureOut">
              <a:rPr lang="ru-RU" smtClean="0"/>
              <a:pPr/>
              <a:t>13.07.2022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5"/>
          </a:xfrm>
          <a:prstGeom prst="rect">
            <a:avLst/>
          </a:prstGeom>
        </p:spPr>
        <p:txBody>
          <a:bodyPr vert="horz" lIns="96081" tIns="48041" rIns="96081" bIns="4804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5"/>
          </a:xfrm>
          <a:prstGeom prst="rect">
            <a:avLst/>
          </a:prstGeom>
        </p:spPr>
        <p:txBody>
          <a:bodyPr vert="horz" lIns="96081" tIns="48041" rIns="96081" bIns="48041" rtlCol="0" anchor="b"/>
          <a:lstStyle>
            <a:lvl1pPr algn="r">
              <a:defRPr sz="1300"/>
            </a:lvl1pPr>
          </a:lstStyle>
          <a:p>
            <a:fld id="{DDCE622D-BA43-409D-8B3D-4D0AB10F6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75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5"/>
          </a:xfrm>
          <a:prstGeom prst="rect">
            <a:avLst/>
          </a:prstGeom>
        </p:spPr>
        <p:txBody>
          <a:bodyPr vert="horz" lIns="96081" tIns="48041" rIns="96081" bIns="4804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5"/>
          </a:xfrm>
          <a:prstGeom prst="rect">
            <a:avLst/>
          </a:prstGeom>
        </p:spPr>
        <p:txBody>
          <a:bodyPr vert="horz" lIns="96081" tIns="48041" rIns="96081" bIns="48041" rtlCol="0"/>
          <a:lstStyle>
            <a:lvl1pPr algn="r">
              <a:defRPr sz="1300"/>
            </a:lvl1pPr>
          </a:lstStyle>
          <a:p>
            <a:fld id="{50E435C9-6653-4B43-8B59-3D76BF9B80E4}" type="datetimeFigureOut">
              <a:rPr lang="ru-RU" smtClean="0"/>
              <a:pPr/>
              <a:t>13.07.2022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81" tIns="48041" rIns="96081" bIns="480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6081" tIns="48041" rIns="96081" bIns="4804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5"/>
          </a:xfrm>
          <a:prstGeom prst="rect">
            <a:avLst/>
          </a:prstGeom>
        </p:spPr>
        <p:txBody>
          <a:bodyPr vert="horz" lIns="96081" tIns="48041" rIns="96081" bIns="4804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5"/>
          </a:xfrm>
          <a:prstGeom prst="rect">
            <a:avLst/>
          </a:prstGeom>
        </p:spPr>
        <p:txBody>
          <a:bodyPr vert="horz" lIns="96081" tIns="48041" rIns="96081" bIns="48041" rtlCol="0" anchor="b"/>
          <a:lstStyle>
            <a:lvl1pPr algn="r">
              <a:defRPr sz="1300"/>
            </a:lvl1pPr>
          </a:lstStyle>
          <a:p>
            <a:fld id="{CF975C0C-0FA6-4B32-9CAD-79ABD974D1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73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Добавить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75C0C-0FA6-4B32-9CAD-79ABD974D1D7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36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0563"/>
            <a:ext cx="6135688" cy="34528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941C1-E526-41B0-AA77-789D90D0589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80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2900" y="690563"/>
            <a:ext cx="6135688" cy="34528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941C1-E526-41B0-AA77-789D90D0589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947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4488" y="690563"/>
            <a:ext cx="6134100" cy="3451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941C1-E526-41B0-AA77-789D90D0589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76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75C0C-0FA6-4B32-9CAD-79ABD974D1D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5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96774D9-4F22-4F2D-9015-8C4ED93F6D7D}" type="datetime1">
              <a:rPr lang="ru-RU" smtClean="0"/>
              <a:pPr/>
              <a:t>13.07.2022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FA39D7A-0F77-4047-B6F3-41DCA6734FD9}" type="datetime1">
              <a:rPr lang="ru-RU" smtClean="0"/>
              <a:pPr/>
              <a:t>13.07.2022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96774D9-4F22-4F2D-9015-8C4ED93F6D7D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030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1CEBB4-DFB0-4390-803D-953423982DBF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195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A8D4B9-560E-44CA-879D-B78E6E1EF8A0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45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4C7B8B-CDEF-40C5-9FC2-702A4445B119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75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599737-29EA-4443-9290-F667A1800D47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845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CEBB8B8-D9E5-4527-8289-096A2DB8E09D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379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EDBC4CA-248C-4874-BAB3-E01B9C416F65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153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740DA6-E15F-4C75-B583-BBF6E792A713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241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7B3D1BE-1876-4C8B-B107-60B6D3E8A998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797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FA39D7A-0F77-4047-B6F3-41DCA6734FD9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686C2DB-E228-46CE-BB41-22AC00402C90}" type="datetime1">
              <a:rPr lang="ru-RU" smtClean="0"/>
              <a:pPr/>
              <a:t>13.07.2022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86C2DB-E228-46CE-BB41-22AC00402C90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60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96774D9-4F22-4F2D-9015-8C4ED93F6D7D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32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01CEBB4-DFB0-4390-803D-953423982DBF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81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3A8D4B9-560E-44CA-879D-B78E6E1EF8A0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38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34C7B8B-CDEF-40C5-9FC2-702A4445B119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50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2599737-29EA-4443-9290-F667A1800D47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28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CEBB8B8-D9E5-4527-8289-096A2DB8E09D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14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EDBC4CA-248C-4874-BAB3-E01B9C416F65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32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2740DA6-E15F-4C75-B583-BBF6E792A713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0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01CEBB4-DFB0-4390-803D-953423982DBF}" type="datetime1">
              <a:rPr lang="ru-RU" smtClean="0"/>
              <a:pPr/>
              <a:t>13.07.2022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7B3D1BE-1876-4C8B-B107-60B6D3E8A998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FA39D7A-0F77-4047-B6F3-41DCA6734FD9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388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686C2DB-E228-46CE-BB41-22AC00402C90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77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96774D9-4F22-4F2D-9015-8C4ED93F6D7D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56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1CEBB4-DFB0-4390-803D-953423982DBF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70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A8D4B9-560E-44CA-879D-B78E6E1EF8A0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5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4C7B8B-CDEF-40C5-9FC2-702A4445B119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3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599737-29EA-4443-9290-F667A1800D47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15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CEBB8B8-D9E5-4527-8289-096A2DB8E09D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17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EDBC4CA-248C-4874-BAB3-E01B9C416F65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0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3A8D4B9-560E-44CA-879D-B78E6E1EF8A0}" type="datetime1">
              <a:rPr lang="ru-RU" smtClean="0"/>
              <a:pPr/>
              <a:t>13.07.2022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740DA6-E15F-4C75-B583-BBF6E792A713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93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7B3D1BE-1876-4C8B-B107-60B6D3E8A998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17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FA39D7A-0F77-4047-B6F3-41DCA6734FD9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34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86C2DB-E228-46CE-BB41-22AC00402C90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61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96774D9-4F22-4F2D-9015-8C4ED93F6D7D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488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1CEBB4-DFB0-4390-803D-953423982DBF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398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A8D4B9-560E-44CA-879D-B78E6E1EF8A0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924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4C7B8B-CDEF-40C5-9FC2-702A4445B119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88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599737-29EA-4443-9290-F667A1800D47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4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CEBB8B8-D9E5-4527-8289-096A2DB8E09D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23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34C7B8B-CDEF-40C5-9FC2-702A4445B119}" type="datetime1">
              <a:rPr lang="ru-RU" smtClean="0"/>
              <a:pPr/>
              <a:t>13.07.2022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EDBC4CA-248C-4874-BAB3-E01B9C416F65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816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740DA6-E15F-4C75-B583-BBF6E792A713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21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7B3D1BE-1876-4C8B-B107-60B6D3E8A998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39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FA39D7A-0F77-4047-B6F3-41DCA6734FD9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040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86C2DB-E228-46CE-BB41-22AC00402C90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976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96774D9-4F22-4F2D-9015-8C4ED93F6D7D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530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1CEBB4-DFB0-4390-803D-953423982DBF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219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A8D4B9-560E-44CA-879D-B78E6E1EF8A0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562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4C7B8B-CDEF-40C5-9FC2-702A4445B119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02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599737-29EA-4443-9290-F667A1800D47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9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2599737-29EA-4443-9290-F667A1800D47}" type="datetime1">
              <a:rPr lang="ru-RU" smtClean="0"/>
              <a:pPr/>
              <a:t>13.07.2022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CEBB8B8-D9E5-4527-8289-096A2DB8E09D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79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EDBC4CA-248C-4874-BAB3-E01B9C416F65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388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740DA6-E15F-4C75-B583-BBF6E792A713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635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7B3D1BE-1876-4C8B-B107-60B6D3E8A998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496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FA39D7A-0F77-4047-B6F3-41DCA6734FD9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784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86C2DB-E228-46CE-BB41-22AC00402C90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552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96774D9-4F22-4F2D-9015-8C4ED93F6D7D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361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1CEBB4-DFB0-4390-803D-953423982DBF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36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A8D4B9-560E-44CA-879D-B78E6E1EF8A0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373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4C7B8B-CDEF-40C5-9FC2-702A4445B119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9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CEBB8B8-D9E5-4527-8289-096A2DB8E09D}" type="datetime1">
              <a:rPr lang="ru-RU" smtClean="0"/>
              <a:pPr/>
              <a:t>13.07.2022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599737-29EA-4443-9290-F667A1800D47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891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CEBB8B8-D9E5-4527-8289-096A2DB8E09D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985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EDBC4CA-248C-4874-BAB3-E01B9C416F65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082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740DA6-E15F-4C75-B583-BBF6E792A713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292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7B3D1BE-1876-4C8B-B107-60B6D3E8A998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291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FA39D7A-0F77-4047-B6F3-41DCA6734FD9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485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86C2DB-E228-46CE-BB41-22AC00402C90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596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5"/>
            <a:fld id="{896774D9-4F22-4F2D-9015-8C4ED93F6D7D}" type="datetime1">
              <a:rPr lang="ru-RU" smtClean="0">
                <a:solidFill>
                  <a:prstClr val="black"/>
                </a:solidFill>
              </a:rPr>
              <a:pPr defTabSz="914355"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860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5"/>
            <a:fld id="{601CEBB4-DFB0-4390-803D-953423982DBF}" type="datetime1">
              <a:rPr lang="ru-RU" smtClean="0">
                <a:solidFill>
                  <a:prstClr val="black"/>
                </a:solidFill>
              </a:rPr>
              <a:pPr defTabSz="914355"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877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5"/>
            <a:fld id="{33A8D4B9-560E-44CA-879D-B78E6E1EF8A0}" type="datetime1">
              <a:rPr lang="ru-RU" smtClean="0">
                <a:solidFill>
                  <a:prstClr val="black"/>
                </a:solidFill>
              </a:rPr>
              <a:pPr defTabSz="914355"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9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EDBC4CA-248C-4874-BAB3-E01B9C416F65}" type="datetime1">
              <a:rPr lang="ru-RU" smtClean="0"/>
              <a:pPr/>
              <a:t>13.07.2022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5"/>
            <a:fld id="{334C7B8B-CDEF-40C5-9FC2-702A4445B119}" type="datetime1">
              <a:rPr lang="ru-RU" smtClean="0">
                <a:solidFill>
                  <a:prstClr val="black"/>
                </a:solidFill>
              </a:rPr>
              <a:pPr defTabSz="914355"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277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5"/>
            <a:fld id="{52599737-29EA-4443-9290-F667A1800D47}" type="datetime1">
              <a:rPr lang="ru-RU" smtClean="0">
                <a:solidFill>
                  <a:prstClr val="black"/>
                </a:solidFill>
              </a:rPr>
              <a:pPr defTabSz="914355"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539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5"/>
            <a:fld id="{FCEBB8B8-D9E5-4527-8289-096A2DB8E09D}" type="datetime1">
              <a:rPr lang="ru-RU" smtClean="0">
                <a:solidFill>
                  <a:prstClr val="black"/>
                </a:solidFill>
              </a:rPr>
              <a:pPr defTabSz="914355"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024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5"/>
            <a:fld id="{6EDBC4CA-248C-4874-BAB3-E01B9C416F65}" type="datetime1">
              <a:rPr lang="ru-RU" smtClean="0">
                <a:solidFill>
                  <a:prstClr val="black"/>
                </a:solidFill>
              </a:rPr>
              <a:pPr defTabSz="914355"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763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5"/>
            <a:fld id="{C2740DA6-E15F-4C75-B583-BBF6E792A713}" type="datetime1">
              <a:rPr lang="ru-RU" smtClean="0">
                <a:solidFill>
                  <a:prstClr val="black"/>
                </a:solidFill>
              </a:rPr>
              <a:pPr defTabSz="914355"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498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5"/>
            <a:fld id="{F7B3D1BE-1876-4C8B-B107-60B6D3E8A998}" type="datetime1">
              <a:rPr lang="ru-RU" smtClean="0">
                <a:solidFill>
                  <a:prstClr val="black"/>
                </a:solidFill>
              </a:rPr>
              <a:pPr defTabSz="914355"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270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5"/>
            <a:fld id="{CFA39D7A-0F77-4047-B6F3-41DCA6734FD9}" type="datetime1">
              <a:rPr lang="ru-RU" smtClean="0">
                <a:solidFill>
                  <a:prstClr val="black"/>
                </a:solidFill>
              </a:rPr>
              <a:pPr defTabSz="914355"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311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5"/>
            <a:fld id="{A686C2DB-E228-46CE-BB41-22AC00402C90}" type="datetime1">
              <a:rPr lang="ru-RU" smtClean="0">
                <a:solidFill>
                  <a:prstClr val="black"/>
                </a:solidFill>
              </a:rPr>
              <a:pPr defTabSz="914355"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355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396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96774D9-4F22-4F2D-9015-8C4ED93F6D7D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762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1CEBB4-DFB0-4390-803D-953423982DBF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530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2740DA6-E15F-4C75-B583-BBF6E792A713}" type="datetime1">
              <a:rPr lang="ru-RU" smtClean="0"/>
              <a:pPr/>
              <a:t>13.07.2022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A8D4B9-560E-44CA-879D-B78E6E1EF8A0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973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4C7B8B-CDEF-40C5-9FC2-702A4445B119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597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599737-29EA-4443-9290-F667A1800D47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571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CEBB8B8-D9E5-4527-8289-096A2DB8E09D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541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EDBC4CA-248C-4874-BAB3-E01B9C416F65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045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740DA6-E15F-4C75-B583-BBF6E792A713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876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7B3D1BE-1876-4C8B-B107-60B6D3E8A998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206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FA39D7A-0F77-4047-B6F3-41DCA6734FD9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984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86C2DB-E228-46CE-BB41-22AC00402C90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686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96774D9-4F22-4F2D-9015-8C4ED93F6D7D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16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7B3D1BE-1876-4C8B-B107-60B6D3E8A998}" type="datetime1">
              <a:rPr lang="ru-RU" smtClean="0"/>
              <a:pPr/>
              <a:t>13.07.2022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1CEBB4-DFB0-4390-803D-953423982DBF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167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A8D4B9-560E-44CA-879D-B78E6E1EF8A0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929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4C7B8B-CDEF-40C5-9FC2-702A4445B119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995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599737-29EA-4443-9290-F667A1800D47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142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CEBB8B8-D9E5-4527-8289-096A2DB8E09D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38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EDBC4CA-248C-4874-BAB3-E01B9C416F65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821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2740DA6-E15F-4C75-B583-BBF6E792A713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409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7B3D1BE-1876-4C8B-B107-60B6D3E8A998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413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FA39D7A-0F77-4047-B6F3-41DCA6734FD9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698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86C2DB-E228-46CE-BB41-22AC00402C90}" type="datetime1">
              <a:rPr lang="ru-RU" smtClean="0">
                <a:solidFill>
                  <a:prstClr val="black"/>
                </a:solidFill>
              </a:rPr>
              <a:pPr/>
              <a:t>13.07.2022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7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0432" y="4789723"/>
            <a:ext cx="5760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ый треугольник 6"/>
          <p:cNvSpPr/>
          <p:nvPr userDrawn="1"/>
        </p:nvSpPr>
        <p:spPr>
          <a:xfrm flipV="1">
            <a:off x="8258400" y="0"/>
            <a:ext cx="885600" cy="885600"/>
          </a:xfrm>
          <a:prstGeom prst="rtTriangle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anchor="t" anchorCtr="0" compatLnSpc="1">
            <a:prstTxWarp prst="textNoShape">
              <a:avLst/>
            </a:prstTxWarp>
          </a:bodyPr>
          <a:lstStyle/>
          <a:p>
            <a:pPr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8258175" cy="885600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anchor="t" anchorCtr="0" compatLnSpc="1">
            <a:prstTxWarp prst="textNoShape">
              <a:avLst/>
            </a:prstTxWarp>
          </a:bodyPr>
          <a:lstStyle/>
          <a:p>
            <a:pPr defTabSz="1132582"/>
            <a:endParaRPr lang="ru-RU" sz="2300" dirty="0">
              <a:solidFill>
                <a:prstClr val="black"/>
              </a:solidFill>
            </a:endParaRPr>
          </a:p>
        </p:txBody>
      </p:sp>
      <p:pic>
        <p:nvPicPr>
          <p:cNvPr id="14" name="Picture 2" descr="D:\Проекты\_ЯО\2017_05_17 Меры\work\03308665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r="55116"/>
          <a:stretch>
            <a:fillRect/>
          </a:stretch>
        </p:blipFill>
        <p:spPr bwMode="auto">
          <a:xfrm>
            <a:off x="235976" y="192686"/>
            <a:ext cx="283953" cy="496326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 userDrawn="1"/>
        </p:nvSpPr>
        <p:spPr>
          <a:xfrm>
            <a:off x="8579487" y="391426"/>
            <a:ext cx="217104" cy="21707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79" tIns="30690" rIns="61379" bIns="30690" rtlCol="0" anchor="ctr"/>
          <a:lstStyle/>
          <a:p>
            <a:pPr algn="ctr" defTabSz="668507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7" t="26460" r="74724" b="49348"/>
          <a:stretch>
            <a:fillRect/>
          </a:stretch>
        </p:blipFill>
        <p:spPr bwMode="auto">
          <a:xfrm>
            <a:off x="8445544" y="258123"/>
            <a:ext cx="468943" cy="46993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0432" y="4789724"/>
            <a:ext cx="5760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579487" y="391427"/>
            <a:ext cx="217104" cy="21707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79" tIns="30690" rIns="61379" bIns="30690" rtlCol="0" anchor="ctr"/>
          <a:lstStyle/>
          <a:p>
            <a:pPr algn="ctr" defTabSz="668507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1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0432" y="4789723"/>
            <a:ext cx="5760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Прямоугольный треугольник 6"/>
          <p:cNvSpPr/>
          <p:nvPr userDrawn="1"/>
        </p:nvSpPr>
        <p:spPr>
          <a:xfrm flipV="1">
            <a:off x="8258400" y="0"/>
            <a:ext cx="885600" cy="885600"/>
          </a:xfrm>
          <a:prstGeom prst="rtTriangle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anchor="t" anchorCtr="0" compatLnSpc="1">
            <a:prstTxWarp prst="textNoShape">
              <a:avLst/>
            </a:prstTxWarp>
          </a:bodyPr>
          <a:lstStyle/>
          <a:p>
            <a:pPr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8258175" cy="885600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anchor="t" anchorCtr="0" compatLnSpc="1">
            <a:prstTxWarp prst="textNoShape">
              <a:avLst/>
            </a:prstTxWarp>
          </a:bodyPr>
          <a:lstStyle/>
          <a:p>
            <a:pPr defTabSz="1132582"/>
            <a:endParaRPr lang="ru-RU" sz="2300" dirty="0">
              <a:solidFill>
                <a:prstClr val="black"/>
              </a:solidFill>
            </a:endParaRPr>
          </a:p>
        </p:txBody>
      </p:sp>
      <p:pic>
        <p:nvPicPr>
          <p:cNvPr id="14" name="Picture 2" descr="D:\Проекты\_ЯО\2017_05_17 Меры\work\03308665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r="55116"/>
          <a:stretch>
            <a:fillRect/>
          </a:stretch>
        </p:blipFill>
        <p:spPr bwMode="auto">
          <a:xfrm>
            <a:off x="235976" y="192686"/>
            <a:ext cx="283953" cy="496326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 userDrawn="1"/>
        </p:nvSpPr>
        <p:spPr>
          <a:xfrm>
            <a:off x="8579487" y="391426"/>
            <a:ext cx="217104" cy="21707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79" tIns="30690" rIns="61379" bIns="30690" rtlCol="0" anchor="ctr"/>
          <a:lstStyle/>
          <a:p>
            <a:pPr algn="ctr" defTabSz="668507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7" t="26460" r="74724" b="49348"/>
          <a:stretch>
            <a:fillRect/>
          </a:stretch>
        </p:blipFill>
        <p:spPr bwMode="auto">
          <a:xfrm>
            <a:off x="8445544" y="258123"/>
            <a:ext cx="468943" cy="469931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1411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0432" y="4789724"/>
            <a:ext cx="5760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579487" y="391427"/>
            <a:ext cx="217104" cy="21707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79" tIns="30690" rIns="61379" bIns="30690" rtlCol="0" anchor="ctr"/>
          <a:lstStyle/>
          <a:p>
            <a:pPr algn="ctr" defTabSz="668507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27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0432" y="4789724"/>
            <a:ext cx="5760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579487" y="391427"/>
            <a:ext cx="217104" cy="21707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79" tIns="30690" rIns="61379" bIns="30690" rtlCol="0" anchor="ctr"/>
          <a:lstStyle/>
          <a:p>
            <a:pPr algn="ctr" defTabSz="668507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89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0432" y="4789724"/>
            <a:ext cx="5760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579487" y="391427"/>
            <a:ext cx="217104" cy="21707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79" tIns="30690" rIns="61379" bIns="30690" rtlCol="0" anchor="ctr"/>
          <a:lstStyle/>
          <a:p>
            <a:pPr algn="ctr" defTabSz="668507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07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0432" y="4789724"/>
            <a:ext cx="5760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579487" y="391427"/>
            <a:ext cx="217104" cy="21707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79" tIns="30690" rIns="61379" bIns="30690" rtlCol="0" anchor="ctr"/>
          <a:lstStyle/>
          <a:p>
            <a:pPr algn="ctr" defTabSz="668507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0432" y="4789723"/>
            <a:ext cx="5760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355"/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 defTabSz="914355"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579487" y="391426"/>
            <a:ext cx="217104" cy="21707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79" tIns="30690" rIns="61379" bIns="30690" rtlCol="0" anchor="ctr"/>
          <a:lstStyle/>
          <a:p>
            <a:pPr algn="ctr" defTabSz="668507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58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0432" y="4789724"/>
            <a:ext cx="5760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579487" y="391427"/>
            <a:ext cx="217104" cy="21707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79" tIns="30690" rIns="61379" bIns="30690" rtlCol="0" anchor="ctr"/>
          <a:lstStyle/>
          <a:p>
            <a:pPr algn="ctr" defTabSz="668507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46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0432" y="4789724"/>
            <a:ext cx="5760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579487" y="391427"/>
            <a:ext cx="217104" cy="21707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79" tIns="30690" rIns="61379" bIns="30690" rtlCol="0" anchor="ctr"/>
          <a:lstStyle/>
          <a:p>
            <a:pPr algn="ctr" defTabSz="668507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2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ariks.info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hyperlink" Target="http://corpmsp76.ru/" TargetMode="External"/><Relationship Id="rId9" Type="http://schemas.openxmlformats.org/officeDocument/2006/relationships/hyperlink" Target="http://www.yarregion.ru/depts/dugi/Pages/smsp/smsp_gl.aspx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hyperlink" Target="https://&#1084;&#1086;&#1081;&#1073;&#1080;&#1079;&#1085;&#1077;&#1089;76.&#1088;&#1092;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hyperlink" Target="https://npd.nalog.ru/" TargetMode="External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rregion.ru/depts/depfin" TargetMode="External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jpeg"/><Relationship Id="rId18" Type="http://schemas.openxmlformats.org/officeDocument/2006/relationships/image" Target="../media/image41.png"/><Relationship Id="rId3" Type="http://schemas.openxmlformats.org/officeDocument/2006/relationships/hyperlink" Target="http://corpmsp76.ru/" TargetMode="External"/><Relationship Id="rId7" Type="http://schemas.openxmlformats.org/officeDocument/2006/relationships/hyperlink" Target="https://&#1084;&#1086;&#1081;&#1073;&#1080;&#1079;&#1085;&#1077;&#1089;76.&#1088;&#1092;/" TargetMode="External"/><Relationship Id="rId12" Type="http://schemas.openxmlformats.org/officeDocument/2006/relationships/image" Target="../media/image36.png"/><Relationship Id="rId17" Type="http://schemas.openxmlformats.org/officeDocument/2006/relationships/image" Target="../media/image40.png"/><Relationship Id="rId2" Type="http://schemas.openxmlformats.org/officeDocument/2006/relationships/hyperlink" Target="https://vk.com/moibizbiz76" TargetMode="External"/><Relationship Id="rId16" Type="http://schemas.openxmlformats.org/officeDocument/2006/relationships/hyperlink" Target="https://t.me/moibiz76" TargetMode="External"/><Relationship Id="rId1" Type="http://schemas.openxmlformats.org/officeDocument/2006/relationships/slideLayout" Target="../slideLayouts/slideLayout79.xml"/><Relationship Id="rId6" Type="http://schemas.openxmlformats.org/officeDocument/2006/relationships/hyperlink" Target="http://www.yarregion.ru/depts/der/Pages/docLib3/pred.aspx" TargetMode="External"/><Relationship Id="rId11" Type="http://schemas.openxmlformats.org/officeDocument/2006/relationships/image" Target="../media/image35.jpeg"/><Relationship Id="rId5" Type="http://schemas.openxmlformats.org/officeDocument/2006/relationships/hyperlink" Target="https://&#1084;&#1089;&#1087;.&#1088;&#1092;/" TargetMode="External"/><Relationship Id="rId15" Type="http://schemas.openxmlformats.org/officeDocument/2006/relationships/image" Target="../media/image39.jpeg"/><Relationship Id="rId10" Type="http://schemas.openxmlformats.org/officeDocument/2006/relationships/hyperlink" Target="https://ok.ru/moi.biz76" TargetMode="External"/><Relationship Id="rId19" Type="http://schemas.openxmlformats.org/officeDocument/2006/relationships/image" Target="../media/image42.jpeg"/><Relationship Id="rId4" Type="http://schemas.openxmlformats.org/officeDocument/2006/relationships/hyperlink" Target="http://fond76.ru/" TargetMode="External"/><Relationship Id="rId9" Type="http://schemas.openxmlformats.org/officeDocument/2006/relationships/image" Target="../media/image34.jpeg"/><Relationship Id="rId1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hyperlink" Target="mailto:cppyar@yandex.ru" TargetMode="External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hyperlink" Target="https://&#1084;&#1086;&#1081;&#1073;&#1080;&#1079;&#1085;&#1077;&#1089;76.&#1088;&#1092;/" TargetMode="Externa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5" Type="http://schemas.openxmlformats.org/officeDocument/2006/relationships/hyperlink" Target="https://ok.ru/moi.biz76" TargetMode="External"/><Relationship Id="rId15" Type="http://schemas.openxmlformats.org/officeDocument/2006/relationships/image" Target="../media/image51.png"/><Relationship Id="rId10" Type="http://schemas.openxmlformats.org/officeDocument/2006/relationships/image" Target="../media/image47.png"/><Relationship Id="rId4" Type="http://schemas.openxmlformats.org/officeDocument/2006/relationships/hyperlink" Target="https://vk.com/moibizbiz76" TargetMode="External"/><Relationship Id="rId9" Type="http://schemas.openxmlformats.org/officeDocument/2006/relationships/image" Target="../media/image46.png"/><Relationship Id="rId14" Type="http://schemas.openxmlformats.org/officeDocument/2006/relationships/hyperlink" Target="https://t.me/moibiz7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hyperlink" Target="https://&#1084;&#1086;&#1081;&#1073;&#1080;&#1079;&#1085;&#1077;&#1089;76.&#1088;&#1092;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ond76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4;&#1086;&#1081;&#1073;&#1080;&#1079;&#1085;&#1077;&#1089;76.&#1088;&#1092;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&#1084;&#1086;&#1081;&#1073;&#1080;&#1079;&#1085;&#1077;&#1089;76.&#1088;&#1092;/uchastie-v-tender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86;&#1081;&#1073;&#1080;&#1079;&#1085;&#1077;&#1089;76.&#1088;&#1092;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5" Type="http://schemas.openxmlformats.org/officeDocument/2006/relationships/hyperlink" Target="http://corpmsp76.ru/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rregion.ru/depts/dtspn/default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1.xml"/><Relationship Id="rId5" Type="http://schemas.openxmlformats.org/officeDocument/2006/relationships/hyperlink" Target="https://www.gosuslugi.ru/151545/1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79512" y="4587974"/>
            <a:ext cx="1619672" cy="172763"/>
          </a:xfrm>
          <a:prstGeom prst="rect">
            <a:avLst/>
          </a:prstGeom>
          <a:noFill/>
        </p:spPr>
        <p:txBody>
          <a:bodyPr wrap="square" lIns="61362" tIns="30682" rIns="61362" bIns="30682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Ярославль, 2022 г.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79512" y="4515966"/>
            <a:ext cx="304118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9512" y="1059582"/>
            <a:ext cx="878497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866606"/>
              </p:ext>
            </p:extLst>
          </p:nvPr>
        </p:nvGraphicFramePr>
        <p:xfrm>
          <a:off x="-109438" y="1849918"/>
          <a:ext cx="9108504" cy="792480"/>
        </p:xfrm>
        <a:graphic>
          <a:graphicData uri="http://schemas.openxmlformats.org/drawingml/2006/table">
            <a:tbl>
              <a:tblPr/>
              <a:tblGrid>
                <a:gridCol w="91085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 мерах государственной поддержки 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2626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для молодежи Ярославской области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861"/>
            <a:ext cx="2060886" cy="618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8155"/>
            <a:ext cx="873561" cy="6474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670" y="210241"/>
            <a:ext cx="2462796" cy="56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5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0" y="-24444"/>
            <a:ext cx="9144000" cy="91556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0482" y="333377"/>
            <a:ext cx="2757707" cy="278570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defTabSz="914355"/>
            <a:r>
              <a:rPr lang="ru-RU" sz="14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С/Х КООПЕРАЦИИ</a:t>
            </a:r>
            <a:endParaRPr lang="ru-RU" sz="14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Номер слайда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</a:rPr>
              <a:pPr/>
              <a:t>10</a:t>
            </a:fld>
            <a:endParaRPr lang="ru-RU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210" y="308053"/>
            <a:ext cx="661253" cy="49792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700463" y="345572"/>
            <a:ext cx="1923992" cy="369328"/>
          </a:xfrm>
          <a:prstGeom prst="rect">
            <a:avLst/>
          </a:prstGeom>
        </p:spPr>
        <p:txBody>
          <a:bodyPr wrap="square" lIns="91436" tIns="45718" rIns="91436" bIns="45718" anchor="ctr">
            <a:spAutoFit/>
          </a:bodyPr>
          <a:lstStyle/>
          <a:p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Информационно-консультационная служба АПК</a:t>
            </a:r>
          </a:p>
        </p:txBody>
      </p:sp>
      <p:sp>
        <p:nvSpPr>
          <p:cNvPr id="21" name="Прямоугольник 20">
            <a:hlinkClick r:id="rId3"/>
          </p:cNvPr>
          <p:cNvSpPr/>
          <p:nvPr/>
        </p:nvSpPr>
        <p:spPr>
          <a:xfrm>
            <a:off x="7452320" y="314845"/>
            <a:ext cx="980552" cy="265454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yariks.info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452320" y="521538"/>
            <a:ext cx="1340423" cy="261606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(4852) </a:t>
            </a:r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76-54-76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01818" y="3815769"/>
            <a:ext cx="2464651" cy="601959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01818" y="3121019"/>
            <a:ext cx="2464651" cy="601959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01817" y="2403333"/>
            <a:ext cx="2464652" cy="601959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01817" y="1711189"/>
            <a:ext cx="2464652" cy="601959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51069" y="3815769"/>
            <a:ext cx="2448173" cy="601959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49354" y="3121020"/>
            <a:ext cx="2448173" cy="601959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49354" y="2403110"/>
            <a:ext cx="2448173" cy="601959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9354" y="1707654"/>
            <a:ext cx="2448173" cy="601959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49354" y="1874564"/>
            <a:ext cx="2089194" cy="26545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Правовая поддержка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713219" y="1891168"/>
            <a:ext cx="2089194" cy="26160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Бизнес-планирование*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950423" y="3877186"/>
            <a:ext cx="2089194" cy="43857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Организация ярмарочных мероприятий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949354" y="2488649"/>
            <a:ext cx="2551587" cy="43088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Обучение, проведение семинаров, тренингов, </a:t>
            </a:r>
            <a:r>
              <a:rPr lang="ru-RU" sz="1100" dirty="0" err="1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вебинаров</a:t>
            </a:r>
            <a:endParaRPr lang="ru-RU" sz="11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716113" y="3206556"/>
            <a:ext cx="2520183" cy="43088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Формирование пакета документов для получения грантов и субсидий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949354" y="3188916"/>
            <a:ext cx="2089194" cy="43857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Технологическое сопровождение*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718294" y="3877186"/>
            <a:ext cx="2448175" cy="43088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Обеспечение регистрации на портале «Бизнес-навигатор МСП»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718294" y="2488650"/>
            <a:ext cx="2324827" cy="43088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Информационно-консультационная поддержка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323528" y="4694372"/>
            <a:ext cx="3888432" cy="253642"/>
          </a:xfrm>
          <a:prstGeom prst="rect">
            <a:avLst/>
          </a:prstGeom>
        </p:spPr>
        <p:txBody>
          <a:bodyPr lIns="102396" tIns="51198" rIns="102396" bIns="5119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 платная</a:t>
            </a: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364764" y="1025868"/>
            <a:ext cx="7519604" cy="393754"/>
          </a:xfrm>
          <a:prstGeom prst="rect">
            <a:avLst/>
          </a:prstGeom>
        </p:spPr>
        <p:txBody>
          <a:bodyPr lIns="102396" tIns="51198" rIns="102396" bIns="5119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субъектов малого и среднего предпринимательства, осуществляющих деятельность в сфере АПК (крестьянские (фермерские) хозяйства, сельскохозяйственные потребительские кооперативы)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65308" y="1017297"/>
            <a:ext cx="7447051" cy="402324"/>
          </a:xfrm>
          <a:prstGeom prst="rect">
            <a:avLst/>
          </a:prstGeom>
          <a:noFill/>
          <a:ln w="9525">
            <a:solidFill>
              <a:srgbClr val="600000"/>
            </a:solidFill>
            <a:prstDash val="dash"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669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-20538"/>
            <a:ext cx="9144000" cy="91556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47F0539-F27E-4B76-9188-93D5D42C4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16770" y="267494"/>
            <a:ext cx="433168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2000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ru-RU" sz="1400" b="1" dirty="0">
                <a:solidFill>
                  <a:srgbClr val="C0504D">
                    <a:lumMod val="75000"/>
                  </a:srgbClr>
                </a:solidFill>
              </a:rPr>
              <a:t>ИМУЩЕСТВЕННАЯ ПОДДЕРЖКА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494" y="267494"/>
            <a:ext cx="2001802" cy="397275"/>
          </a:xfrm>
          <a:prstGeom prst="rect">
            <a:avLst/>
          </a:prstGeom>
        </p:spPr>
      </p:pic>
      <p:sp>
        <p:nvSpPr>
          <p:cNvPr id="27" name="Прямоугольник 26">
            <a:hlinkClick r:id="rId4"/>
          </p:cNvPr>
          <p:cNvSpPr/>
          <p:nvPr/>
        </p:nvSpPr>
        <p:spPr>
          <a:xfrm>
            <a:off x="7609478" y="299972"/>
            <a:ext cx="1191315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corpmsp76.ru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609478" y="509956"/>
            <a:ext cx="1340395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(4852) </a:t>
            </a:r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33-33-36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115617" y="1358973"/>
            <a:ext cx="1796558" cy="201155"/>
          </a:xfrm>
          <a:prstGeom prst="rect">
            <a:avLst/>
          </a:prstGeom>
        </p:spPr>
        <p:txBody>
          <a:bodyPr wrap="square" lIns="62048" tIns="31025" rIns="62048" bIns="31025">
            <a:spAutoFit/>
          </a:bodyPr>
          <a:lstStyle/>
          <a:p>
            <a:pPr defTabSz="707717"/>
            <a:r>
              <a:rPr lang="ru-RU" sz="900" dirty="0">
                <a:solidFill>
                  <a:srgbClr val="8A8A89"/>
                </a:solidFill>
                <a:latin typeface="Arial" panose="020B0604020202020204" pitchFamily="34" charset="0"/>
                <a:cs typeface="Arial" pitchFamily="34" charset="0"/>
              </a:rPr>
              <a:t>Ярославль, ул. Чехова, 2</a:t>
            </a:r>
          </a:p>
        </p:txBody>
      </p:sp>
      <p:pic>
        <p:nvPicPr>
          <p:cNvPr id="30" name="Рисунок 29" descr="Склад">
            <a:extLst>
              <a:ext uri="{FF2B5EF4-FFF2-40B4-BE49-F238E27FC236}">
                <a16:creationId xmlns:a16="http://schemas.microsoft.com/office/drawing/2014/main" xmlns="" id="{24C20EC4-6085-452C-AED0-E01EDF1758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596" y="1804613"/>
            <a:ext cx="362155" cy="36215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870750" y="1781895"/>
            <a:ext cx="1763874" cy="425564"/>
          </a:xfrm>
          <a:prstGeom prst="rect">
            <a:avLst/>
          </a:prstGeom>
        </p:spPr>
        <p:txBody>
          <a:bodyPr wrap="none" lIns="70926" tIns="35464" rIns="70926" bIns="35464">
            <a:spAutoFit/>
          </a:bodyPr>
          <a:lstStyle/>
          <a:p>
            <a:pPr defTabSz="709218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для сдачи </a:t>
            </a:r>
          </a:p>
          <a:p>
            <a:pPr defTabSz="709218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аренду – </a:t>
            </a:r>
            <a:r>
              <a:rPr lang="ru-RU" sz="12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1,548</a:t>
            </a:r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м</a:t>
            </a:r>
            <a:r>
              <a:rPr lang="ru-RU" sz="1100" baseline="300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19" y="1658699"/>
            <a:ext cx="2593136" cy="240144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3" name="Прямоугольник 32"/>
          <p:cNvSpPr/>
          <p:nvPr/>
        </p:nvSpPr>
        <p:spPr>
          <a:xfrm>
            <a:off x="1115620" y="1172292"/>
            <a:ext cx="1485862" cy="216544"/>
          </a:xfrm>
          <a:prstGeom prst="rect">
            <a:avLst/>
          </a:prstGeom>
        </p:spPr>
        <p:txBody>
          <a:bodyPr wrap="square" lIns="62048" tIns="31025" rIns="62048" bIns="31025">
            <a:spAutoFit/>
          </a:bodyPr>
          <a:lstStyle/>
          <a:p>
            <a:pPr defTabSz="707717"/>
            <a:r>
              <a:rPr lang="ru-RU" sz="1000" dirty="0">
                <a:solidFill>
                  <a:srgbClr val="9C674E"/>
                </a:solidFill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БИЗНЕС-ИНКУБАТОР</a:t>
            </a:r>
            <a:endParaRPr lang="ru-RU" sz="400" dirty="0">
              <a:solidFill>
                <a:srgbClr val="9C674E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36" name="Picture 2" descr="D:\Проекты\_ЯО\2017_05_17 Меры\work\building.png"/>
          <p:cNvPicPr>
            <a:picLocks noChangeAspect="1" noChangeArrowheads="1"/>
          </p:cNvPicPr>
          <p:nvPr/>
        </p:nvPicPr>
        <p:blipFill>
          <a:blip r:embed="rId7" cstate="print">
            <a:lum bright="40000"/>
          </a:blip>
          <a:srcRect l="13568" r="12780" b="13590"/>
          <a:stretch>
            <a:fillRect/>
          </a:stretch>
        </p:blipFill>
        <p:spPr bwMode="auto">
          <a:xfrm>
            <a:off x="623720" y="1047120"/>
            <a:ext cx="453207" cy="531712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6035523" y="1784784"/>
            <a:ext cx="1541820" cy="425564"/>
          </a:xfrm>
          <a:prstGeom prst="rect">
            <a:avLst/>
          </a:prstGeom>
        </p:spPr>
        <p:txBody>
          <a:bodyPr wrap="square" lIns="70926" tIns="35464" rIns="70926" bIns="35464">
            <a:spAutoFit/>
          </a:bodyPr>
          <a:lstStyle/>
          <a:p>
            <a:pPr defTabSz="709218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аренды – </a:t>
            </a:r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ru-RU" sz="11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руб./м</a:t>
            </a:r>
            <a:r>
              <a:rPr lang="ru-RU" sz="1100" baseline="300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8" name="Picture 5" descr="D:\Проекты\_ЯО\2017_07_04 РЦИ\work\coins.png"/>
          <p:cNvPicPr>
            <a:picLocks noChangeAspect="1" noChangeArrowheads="1"/>
          </p:cNvPicPr>
          <p:nvPr/>
        </p:nvPicPr>
        <p:blipFill>
          <a:blip r:embed="rId8" cstate="print">
            <a:lum bright="40000"/>
          </a:blip>
          <a:srcRect l="13429" t="7135" r="12861" b="20506"/>
          <a:stretch>
            <a:fillRect/>
          </a:stretch>
        </p:blipFill>
        <p:spPr bwMode="auto">
          <a:xfrm flipH="1">
            <a:off x="5691024" y="1837730"/>
            <a:ext cx="325596" cy="319626"/>
          </a:xfrm>
          <a:prstGeom prst="rect">
            <a:avLst/>
          </a:prstGeom>
          <a:noFill/>
        </p:spPr>
      </p:pic>
      <p:sp>
        <p:nvSpPr>
          <p:cNvPr id="39" name="TextBox 6">
            <a:extLst>
              <a:ext uri="{FF2B5EF4-FFF2-40B4-BE49-F238E27FC236}">
                <a16:creationId xmlns:a16="http://schemas.microsoft.com/office/drawing/2014/main" xmlns="" id="{9E5B8F4B-0473-42FF-A3AC-95787EA54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79" y="2840741"/>
            <a:ext cx="2191174" cy="24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546" tIns="35772" rIns="71546" bIns="35772">
            <a:spAutoFit/>
          </a:bodyPr>
          <a:lstStyle/>
          <a:p>
            <a:pPr defTabSz="700061"/>
            <a:r>
              <a:rPr lang="ru-RU" alt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Дополнительные услуги:</a:t>
            </a:r>
            <a:endParaRPr lang="ru-RU" altLang="ru-RU" sz="1100" i="1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6">
            <a:extLst>
              <a:ext uri="{FF2B5EF4-FFF2-40B4-BE49-F238E27FC236}">
                <a16:creationId xmlns:a16="http://schemas.microsoft.com/office/drawing/2014/main" xmlns="" id="{9E5B8F4B-0473-42FF-A3AC-95787EA54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3093282"/>
            <a:ext cx="3499994" cy="91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546" tIns="35772" rIns="71546" bIns="35772">
            <a:spAutoFit/>
          </a:bodyPr>
          <a:lstStyle/>
          <a:p>
            <a:pPr marL="171416" indent="-171416" defTabSz="700061"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Консультационные услуги по юридическим вопросам и бухгалтерскому учету</a:t>
            </a:r>
          </a:p>
          <a:p>
            <a:pPr marL="171416" indent="-171416" defTabSz="700061"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Услуги копи-центра</a:t>
            </a:r>
          </a:p>
          <a:p>
            <a:pPr marL="171416" indent="-171416" defTabSz="700061"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Комната переговоров (до 20 мест)</a:t>
            </a:r>
          </a:p>
          <a:p>
            <a:pPr marL="171416" indent="-171416" defTabSz="700061"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Конференц-зал (до 100 мест)</a:t>
            </a:r>
          </a:p>
        </p:txBody>
      </p:sp>
      <p:sp>
        <p:nvSpPr>
          <p:cNvPr id="41" name="TextBox 6">
            <a:extLst>
              <a:ext uri="{FF2B5EF4-FFF2-40B4-BE49-F238E27FC236}">
                <a16:creationId xmlns:a16="http://schemas.microsoft.com/office/drawing/2014/main" xmlns="" id="{9E5B8F4B-0473-42FF-A3AC-95787EA54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593" y="2242103"/>
            <a:ext cx="4879831" cy="58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546" tIns="35772" rIns="71546" bIns="35772">
            <a:spAutoFit/>
          </a:bodyPr>
          <a:lstStyle/>
          <a:p>
            <a:pPr defTabSz="700061"/>
            <a:r>
              <a:rPr lang="ru-RU" altLang="ru-RU" sz="11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офисные помещения от 2 до 8 рабочих мест</a:t>
            </a:r>
          </a:p>
          <a:p>
            <a:pPr defTabSz="700061"/>
            <a:r>
              <a:rPr lang="ru-RU" altLang="ru-RU" sz="11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полностью оборудованы мебелью, офисной техникой, телефон, интернет</a:t>
            </a: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3364711" y="1017751"/>
            <a:ext cx="5436082" cy="393754"/>
          </a:xfrm>
          <a:prstGeom prst="rect">
            <a:avLst/>
          </a:prstGeom>
        </p:spPr>
        <p:txBody>
          <a:bodyPr lIns="102396" tIns="51198" rIns="102396" bIns="5119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субъектов малого и среднего предпринимательства, срок деятельности которых не превышает 3-х лет, на конкурсной основе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331279" y="1009180"/>
            <a:ext cx="4985137" cy="402324"/>
          </a:xfrm>
          <a:prstGeom prst="rect">
            <a:avLst/>
          </a:prstGeom>
          <a:noFill/>
          <a:ln w="9525">
            <a:solidFill>
              <a:srgbClr val="600000"/>
            </a:solidFill>
            <a:prstDash val="dash"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6">
            <a:extLst>
              <a:ext uri="{FF2B5EF4-FFF2-40B4-BE49-F238E27FC236}">
                <a16:creationId xmlns:a16="http://schemas.microsoft.com/office/drawing/2014/main" xmlns="" id="{9E5B8F4B-0473-42FF-A3AC-95787EA54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4255572"/>
            <a:ext cx="7376231" cy="41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546" tIns="35772" rIns="71546" bIns="35772">
            <a:spAutoFit/>
          </a:bodyPr>
          <a:lstStyle/>
          <a:p>
            <a:pPr defTabSz="700061"/>
            <a:r>
              <a:rPr lang="ru-RU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Ссылка на Перечни областного и муниципального имущества для предоставления в аренду </a:t>
            </a:r>
            <a:r>
              <a:rPr lang="ru-RU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СМиСП</a:t>
            </a:r>
            <a:r>
              <a:rPr lang="ru-RU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и </a:t>
            </a:r>
            <a:r>
              <a:rPr lang="ru-RU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самозанятым</a:t>
            </a:r>
            <a:r>
              <a:rPr lang="ru-RU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на льготных условиях:</a:t>
            </a:r>
            <a:endParaRPr lang="ru-RU" altLang="ru-RU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>
            <a:hlinkClick r:id="rId9"/>
          </p:cNvPr>
          <p:cNvSpPr/>
          <p:nvPr/>
        </p:nvSpPr>
        <p:spPr>
          <a:xfrm>
            <a:off x="3870750" y="4445422"/>
            <a:ext cx="32935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yarregion.ru/</a:t>
            </a:r>
            <a:r>
              <a:rPr lang="en-US" sz="11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depts</a:t>
            </a:r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1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dugi</a:t>
            </a:r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/Pages/</a:t>
            </a:r>
            <a:r>
              <a:rPr lang="en-US" sz="11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smsp</a:t>
            </a:r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1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smsp_gl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73" y="4477699"/>
            <a:ext cx="242008" cy="242008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1187624" y="4251413"/>
            <a:ext cx="6840760" cy="509578"/>
          </a:xfrm>
          <a:prstGeom prst="rect">
            <a:avLst/>
          </a:prstGeom>
          <a:noFill/>
          <a:ln w="9525">
            <a:solidFill>
              <a:srgbClr val="AF765D"/>
            </a:solidFill>
            <a:prstDash val="solid"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168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0" y="-20538"/>
            <a:ext cx="9144000" cy="91556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Номер слайда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12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4330" y="204956"/>
            <a:ext cx="43316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2000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C0504D">
                    <a:lumMod val="75000"/>
                  </a:srgbClr>
                </a:solidFill>
              </a:rPr>
              <a:t>СПЕЦИАЛЬНЫЙ НАЛОГОВЫЙ РЕЖИМ ДЛЯ САМОЗАНЯТЫХ ГРАЖДАН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F25DA423-AC79-426F-AEA0-F9384601EF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4" b="72687"/>
          <a:stretch/>
        </p:blipFill>
        <p:spPr>
          <a:xfrm>
            <a:off x="625741" y="2396609"/>
            <a:ext cx="218659" cy="277916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6AD24EBC-68F7-4A7A-AAAA-265D4090F4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54" t="31244" r="-3632" b="61016"/>
          <a:stretch/>
        </p:blipFill>
        <p:spPr>
          <a:xfrm>
            <a:off x="2542473" y="2806539"/>
            <a:ext cx="254099" cy="25618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F88272E0-47FF-4FEB-BA44-08BFA19776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45" r="-4220" b="38904"/>
          <a:stretch/>
        </p:blipFill>
        <p:spPr>
          <a:xfrm>
            <a:off x="4506854" y="2393549"/>
            <a:ext cx="257360" cy="26131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A0633F42-E8AC-46CA-8221-8DD94B1AB5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3812" r="-2652" b="25680"/>
          <a:stretch/>
        </p:blipFill>
        <p:spPr>
          <a:xfrm>
            <a:off x="4551068" y="2743956"/>
            <a:ext cx="226114" cy="32439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82C81313-0804-40C1-9DC5-C4FE0381A9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9156" r="-4430" b="11092"/>
          <a:stretch/>
        </p:blipFill>
        <p:spPr>
          <a:xfrm>
            <a:off x="641036" y="2813800"/>
            <a:ext cx="209585" cy="27432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605B9BB9-BBCC-4626-AF43-946E970B0C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54" t="92854" r="-3449" b="-342"/>
          <a:stretch/>
        </p:blipFill>
        <p:spPr>
          <a:xfrm>
            <a:off x="2523230" y="2393550"/>
            <a:ext cx="270457" cy="265985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6EA8464F-6DD7-4519-8EAF-630023045A82}"/>
              </a:ext>
            </a:extLst>
          </p:cNvPr>
          <p:cNvSpPr txBox="1"/>
          <p:nvPr/>
        </p:nvSpPr>
        <p:spPr>
          <a:xfrm>
            <a:off x="2319031" y="1851670"/>
            <a:ext cx="625383" cy="461653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r>
              <a:rPr lang="ru-RU" sz="2400" b="1" dirty="0">
                <a:solidFill>
                  <a:srgbClr val="8D1F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3AF3CEE7-6486-4D0C-8772-43F01C9C2445}"/>
              </a:ext>
            </a:extLst>
          </p:cNvPr>
          <p:cNvSpPr txBox="1"/>
          <p:nvPr/>
        </p:nvSpPr>
        <p:spPr>
          <a:xfrm>
            <a:off x="4758885" y="1855930"/>
            <a:ext cx="625383" cy="461653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r>
              <a:rPr lang="ru-RU" sz="2400" b="1" dirty="0">
                <a:solidFill>
                  <a:srgbClr val="8D1F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7EB95D0-0DEF-4096-B448-C214AC74C783}"/>
              </a:ext>
            </a:extLst>
          </p:cNvPr>
          <p:cNvSpPr txBox="1"/>
          <p:nvPr/>
        </p:nvSpPr>
        <p:spPr>
          <a:xfrm>
            <a:off x="2799805" y="1902411"/>
            <a:ext cx="1616184" cy="369320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 налога при</a:t>
            </a:r>
          </a:p>
          <a:p>
            <a:pPr>
              <a:lnSpc>
                <a:spcPct val="90000"/>
              </a:lnSpc>
            </a:pPr>
            <a:r>
              <a:rPr lang="ru-RU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работе с физлицами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4FBB75F8-FCB6-4905-83F8-AB2AAC35FBC7}"/>
              </a:ext>
            </a:extLst>
          </p:cNvPr>
          <p:cNvSpPr txBox="1"/>
          <p:nvPr/>
        </p:nvSpPr>
        <p:spPr>
          <a:xfrm>
            <a:off x="5230273" y="1907442"/>
            <a:ext cx="1789999" cy="369320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 налога при</a:t>
            </a:r>
          </a:p>
          <a:p>
            <a:pPr>
              <a:lnSpc>
                <a:spcPct val="90000"/>
              </a:lnSpc>
            </a:pPr>
            <a:r>
              <a:rPr lang="ru-RU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работе с ИП и юрлицами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63E03B19-A658-4A2E-AAD5-96576F0E6C2A}"/>
              </a:ext>
            </a:extLst>
          </p:cNvPr>
          <p:cNvSpPr txBox="1"/>
          <p:nvPr/>
        </p:nvSpPr>
        <p:spPr>
          <a:xfrm>
            <a:off x="990584" y="2358186"/>
            <a:ext cx="1356660" cy="341620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Простая регистрация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интернет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8BEE5638-7A68-4CA4-A68F-ACF3DECFE2B1}"/>
              </a:ext>
            </a:extLst>
          </p:cNvPr>
          <p:cNvSpPr txBox="1"/>
          <p:nvPr/>
        </p:nvSpPr>
        <p:spPr>
          <a:xfrm>
            <a:off x="4898248" y="2369256"/>
            <a:ext cx="1328152" cy="341620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кассы,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отчетности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A0479F25-A502-4E41-A6B3-C7061FD99BAB}"/>
              </a:ext>
            </a:extLst>
          </p:cNvPr>
          <p:cNvSpPr txBox="1"/>
          <p:nvPr/>
        </p:nvSpPr>
        <p:spPr>
          <a:xfrm>
            <a:off x="4906037" y="2709511"/>
            <a:ext cx="1760200" cy="466269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расчеты и оплата налогов - в “один клик” через приложение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0A4FE6EC-6C03-40FD-8557-5A1718699689}"/>
              </a:ext>
            </a:extLst>
          </p:cNvPr>
          <p:cNvSpPr txBox="1"/>
          <p:nvPr/>
        </p:nvSpPr>
        <p:spPr>
          <a:xfrm>
            <a:off x="990582" y="2726141"/>
            <a:ext cx="1527164" cy="466269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Автоматическое формирование справок о полученных доходах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38B0475C-7EBF-4B8A-A1A9-3757333E952C}"/>
              </a:ext>
            </a:extLst>
          </p:cNvPr>
          <p:cNvSpPr txBox="1"/>
          <p:nvPr/>
        </p:nvSpPr>
        <p:spPr>
          <a:xfrm>
            <a:off x="2860915" y="2369256"/>
            <a:ext cx="1154439" cy="341620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Легальная работа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статуса ИП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B2EC907D-0F36-45D7-8196-1E81623BECA4}"/>
              </a:ext>
            </a:extLst>
          </p:cNvPr>
          <p:cNvSpPr txBox="1"/>
          <p:nvPr/>
        </p:nvSpPr>
        <p:spPr>
          <a:xfrm>
            <a:off x="2858973" y="2726141"/>
            <a:ext cx="1705843" cy="466269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обязательных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фиксированных платежей при отсутствии дохода</a:t>
            </a:r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1C64B85A-1328-42EA-A31D-FBF9940871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13" y="2415491"/>
            <a:ext cx="239929" cy="239929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3D75BE67-2EB1-4CA1-A7F5-A5ADAF18F415}"/>
              </a:ext>
            </a:extLst>
          </p:cNvPr>
          <p:cNvSpPr txBox="1"/>
          <p:nvPr/>
        </p:nvSpPr>
        <p:spPr>
          <a:xfrm>
            <a:off x="7097440" y="2355727"/>
            <a:ext cx="1616184" cy="341620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-платформами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6026DD83-50DB-45E4-8DC9-B5BF66B94D95}"/>
              </a:ext>
            </a:extLst>
          </p:cNvPr>
          <p:cNvSpPr txBox="1"/>
          <p:nvPr/>
        </p:nvSpPr>
        <p:spPr>
          <a:xfrm>
            <a:off x="7408126" y="2697359"/>
            <a:ext cx="1220226" cy="466269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srgbClr val="7A1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r>
              <a:rPr lang="ru-RU" sz="9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налоговый капитал на развитие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539B68D8-4873-4A73-ADBD-E6C8CEBCB1B3}"/>
              </a:ext>
            </a:extLst>
          </p:cNvPr>
          <p:cNvSpPr txBox="1"/>
          <p:nvPr/>
        </p:nvSpPr>
        <p:spPr>
          <a:xfrm>
            <a:off x="6633403" y="2736877"/>
            <a:ext cx="869521" cy="338542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r>
              <a:rPr lang="ru-RU" sz="1600" b="1" dirty="0">
                <a:solidFill>
                  <a:srgbClr val="7A1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23531" y="967258"/>
            <a:ext cx="3645377" cy="247782"/>
          </a:xfrm>
          <a:prstGeom prst="rect">
            <a:avLst/>
          </a:prstGeom>
          <a:noFill/>
        </p:spPr>
        <p:txBody>
          <a:bodyPr wrap="square" lIns="62513" tIns="31253" rIns="62513" bIns="31253" rtlCol="0" anchor="ctr">
            <a:spAutoFit/>
          </a:bodyPr>
          <a:lstStyle/>
          <a:p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 ПОДХОДИТ ЭТОТ НАЛОГОВЫЙ РЕЖИМ: </a:t>
            </a:r>
            <a:endParaRPr lang="en-US" sz="12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1C3D9372-7189-4018-9A1B-0A76382CC15E}"/>
              </a:ext>
            </a:extLst>
          </p:cNvPr>
          <p:cNvSpPr txBox="1"/>
          <p:nvPr/>
        </p:nvSpPr>
        <p:spPr>
          <a:xfrm>
            <a:off x="305252" y="1131593"/>
            <a:ext cx="8717746" cy="715581"/>
          </a:xfrm>
          <a:prstGeom prst="rect">
            <a:avLst/>
          </a:prstGeom>
          <a:noFill/>
        </p:spPr>
        <p:txBody>
          <a:bodyPr wrap="square" lIns="91426" tIns="45714" rIns="91426" bIns="45714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</a:t>
            </a:r>
            <a:r>
              <a:rPr lang="ru-RU" sz="9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спецрежим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могут применять физлица и ИП (</a:t>
            </a:r>
            <a:r>
              <a:rPr lang="ru-RU" sz="9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самозанятые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у которых одновременно соблюдаются следующие условия: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Они получают доход от самостоятельного ведения деятельности или использования имущества, который </a:t>
            </a:r>
            <a:r>
              <a:rPr lang="ru-RU" sz="9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может превышать 2,4 млн руб. в год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При ведении этой деятельности не имеют работодателя, с которым заключен трудовой договор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 привлекают для этой деятельности наемных работников по трудовым договорам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Вид деятельности, условия ее осуществления или сумма дохода не попадают в перечень исключений, указанных в статьях 4 и 6 № 422-ФЗ от 27.11.2018 </a:t>
            </a:r>
          </a:p>
        </p:txBody>
      </p: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xmlns="" id="{49843213-AE33-41CF-8D97-8BB5C5ADC5CF}"/>
              </a:ext>
            </a:extLst>
          </p:cNvPr>
          <p:cNvCxnSpPr>
            <a:cxnSpLocks/>
          </p:cNvCxnSpPr>
          <p:nvPr/>
        </p:nvCxnSpPr>
        <p:spPr>
          <a:xfrm>
            <a:off x="2699792" y="3588786"/>
            <a:ext cx="0" cy="832774"/>
          </a:xfrm>
          <a:prstGeom prst="line">
            <a:avLst/>
          </a:prstGeom>
          <a:ln>
            <a:solidFill>
              <a:srgbClr val="AF7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>
            <a:extLst>
              <a:ext uri="{FF2B5EF4-FFF2-40B4-BE49-F238E27FC236}">
                <a16:creationId xmlns:a16="http://schemas.microsoft.com/office/drawing/2014/main" xmlns="" id="{1369D1DF-FBDC-4C53-B7E8-C51FB6819E0E}"/>
              </a:ext>
            </a:extLst>
          </p:cNvPr>
          <p:cNvCxnSpPr>
            <a:cxnSpLocks/>
          </p:cNvCxnSpPr>
          <p:nvPr/>
        </p:nvCxnSpPr>
        <p:spPr>
          <a:xfrm>
            <a:off x="4716016" y="3588786"/>
            <a:ext cx="0" cy="832774"/>
          </a:xfrm>
          <a:prstGeom prst="line">
            <a:avLst/>
          </a:prstGeom>
          <a:ln>
            <a:solidFill>
              <a:srgbClr val="AF7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Стрелка: вправо 9">
            <a:extLst>
              <a:ext uri="{FF2B5EF4-FFF2-40B4-BE49-F238E27FC236}">
                <a16:creationId xmlns:a16="http://schemas.microsoft.com/office/drawing/2014/main" xmlns="" id="{B08B224F-3884-4919-B2F2-AFEEDD3E10C8}"/>
              </a:ext>
            </a:extLst>
          </p:cNvPr>
          <p:cNvSpPr/>
          <p:nvPr/>
        </p:nvSpPr>
        <p:spPr>
          <a:xfrm>
            <a:off x="6544700" y="3219822"/>
            <a:ext cx="2210224" cy="336541"/>
          </a:xfrm>
          <a:prstGeom prst="rightArrow">
            <a:avLst>
              <a:gd name="adj1" fmla="val 100000"/>
              <a:gd name="adj2" fmla="val 38904"/>
            </a:avLst>
          </a:prstGeom>
          <a:solidFill>
            <a:srgbClr val="E3D0C7"/>
          </a:solidFill>
          <a:ln w="9525">
            <a:noFill/>
            <a:miter lim="800000"/>
            <a:headEnd/>
            <a:tailEnd/>
          </a:ln>
        </p:spPr>
        <p:txBody>
          <a:bodyPr vert="horz" wrap="square" lIns="99274" tIns="49647" rIns="99274" bIns="49647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</a:t>
            </a:r>
          </a:p>
        </p:txBody>
      </p:sp>
      <p:sp>
        <p:nvSpPr>
          <p:cNvPr id="108" name="Стрелка: вправо 5">
            <a:extLst>
              <a:ext uri="{FF2B5EF4-FFF2-40B4-BE49-F238E27FC236}">
                <a16:creationId xmlns:a16="http://schemas.microsoft.com/office/drawing/2014/main" xmlns="" id="{1365382C-AF36-4201-8CF3-D7DD3B1B9A5D}"/>
              </a:ext>
            </a:extLst>
          </p:cNvPr>
          <p:cNvSpPr/>
          <p:nvPr/>
        </p:nvSpPr>
        <p:spPr>
          <a:xfrm>
            <a:off x="4559660" y="3219822"/>
            <a:ext cx="2210224" cy="336541"/>
          </a:xfrm>
          <a:prstGeom prst="rightArrow">
            <a:avLst>
              <a:gd name="adj1" fmla="val 100000"/>
              <a:gd name="adj2" fmla="val 38904"/>
            </a:avLst>
          </a:prstGeom>
          <a:solidFill>
            <a:srgbClr val="CCA898"/>
          </a:solidFill>
          <a:ln w="9525">
            <a:noFill/>
            <a:miter lim="800000"/>
            <a:headEnd/>
            <a:tailEnd/>
          </a:ln>
        </p:spPr>
        <p:txBody>
          <a:bodyPr vert="horz" wrap="square" lIns="99274" tIns="49647" rIns="99274" bIns="49647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СПЕЦИАЛЬНОЕ</a:t>
            </a:r>
          </a:p>
          <a:p>
            <a:pPr algn="ctr"/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</a:p>
        </p:txBody>
      </p:sp>
      <p:sp>
        <p:nvSpPr>
          <p:cNvPr id="109" name="Стрелка: вправо 4">
            <a:extLst>
              <a:ext uri="{FF2B5EF4-FFF2-40B4-BE49-F238E27FC236}">
                <a16:creationId xmlns:a16="http://schemas.microsoft.com/office/drawing/2014/main" xmlns="" id="{CF89C56B-125E-4E46-9970-85A3FA0BFB72}"/>
              </a:ext>
            </a:extLst>
          </p:cNvPr>
          <p:cNvSpPr/>
          <p:nvPr/>
        </p:nvSpPr>
        <p:spPr>
          <a:xfrm>
            <a:off x="2574620" y="3219823"/>
            <a:ext cx="2210224" cy="338375"/>
          </a:xfrm>
          <a:prstGeom prst="rightArrow">
            <a:avLst>
              <a:gd name="adj1" fmla="val 100000"/>
              <a:gd name="adj2" fmla="val 38904"/>
            </a:avLst>
          </a:prstGeom>
          <a:solidFill>
            <a:srgbClr val="AF765D"/>
          </a:solidFill>
          <a:ln w="9525">
            <a:noFill/>
            <a:miter lim="800000"/>
            <a:headEnd/>
            <a:tailEnd/>
          </a:ln>
        </p:spPr>
        <p:txBody>
          <a:bodyPr vert="horz" wrap="square" lIns="99274" tIns="49647" rIns="99274" bIns="49647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 </a:t>
            </a:r>
          </a:p>
          <a:p>
            <a:pPr algn="ctr"/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</a:t>
            </a:r>
          </a:p>
        </p:txBody>
      </p:sp>
      <p:sp>
        <p:nvSpPr>
          <p:cNvPr id="110" name="Стрелка: вправо 6">
            <a:extLst>
              <a:ext uri="{FF2B5EF4-FFF2-40B4-BE49-F238E27FC236}">
                <a16:creationId xmlns:a16="http://schemas.microsoft.com/office/drawing/2014/main" xmlns="" id="{8639EE15-36FF-4C4F-B333-3356F190F97C}"/>
              </a:ext>
            </a:extLst>
          </p:cNvPr>
          <p:cNvSpPr/>
          <p:nvPr/>
        </p:nvSpPr>
        <p:spPr>
          <a:xfrm>
            <a:off x="589583" y="3219824"/>
            <a:ext cx="2210224" cy="336540"/>
          </a:xfrm>
          <a:prstGeom prst="rightArrow">
            <a:avLst>
              <a:gd name="adj1" fmla="val 100000"/>
              <a:gd name="adj2" fmla="val 38904"/>
            </a:avLst>
          </a:prstGeom>
          <a:solidFill>
            <a:srgbClr val="9C674E"/>
          </a:solidFill>
          <a:ln w="9525">
            <a:noFill/>
            <a:miter lim="800000"/>
            <a:headEnd/>
            <a:tailEnd/>
          </a:ln>
        </p:spPr>
        <p:txBody>
          <a:bodyPr vert="horz" wrap="square" lIns="99274" tIns="49647" rIns="99274" bIns="49647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</a:t>
            </a:r>
          </a:p>
          <a:p>
            <a:pPr algn="ctr"/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</a:t>
            </a:r>
          </a:p>
        </p:txBody>
      </p: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xmlns="" id="{1AEC5C4F-F909-46D9-9BD3-3F8A3099AC1E}"/>
              </a:ext>
            </a:extLst>
          </p:cNvPr>
          <p:cNvCxnSpPr>
            <a:cxnSpLocks/>
          </p:cNvCxnSpPr>
          <p:nvPr/>
        </p:nvCxnSpPr>
        <p:spPr>
          <a:xfrm>
            <a:off x="6666237" y="3588786"/>
            <a:ext cx="0" cy="832774"/>
          </a:xfrm>
          <a:prstGeom prst="line">
            <a:avLst/>
          </a:prstGeom>
          <a:ln>
            <a:solidFill>
              <a:srgbClr val="AF7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0C925827-F389-4BB8-A6AC-7F91479263E8}"/>
              </a:ext>
            </a:extLst>
          </p:cNvPr>
          <p:cNvSpPr/>
          <p:nvPr/>
        </p:nvSpPr>
        <p:spPr>
          <a:xfrm>
            <a:off x="3342309" y="4443959"/>
            <a:ext cx="4065819" cy="507819"/>
          </a:xfrm>
          <a:prstGeom prst="rect">
            <a:avLst/>
          </a:prstGeom>
        </p:spPr>
        <p:txBody>
          <a:bodyPr wrap="square" lIns="91426" tIns="45714" rIns="91426" bIns="45714">
            <a:spAutoFit/>
          </a:bodyPr>
          <a:lstStyle/>
          <a:p>
            <a:pPr marL="143979" indent="-143979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в области инноваций и промышленного производства</a:t>
            </a:r>
          </a:p>
          <a:p>
            <a:pPr marL="143979" indent="-143979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Экспортная поддержка</a:t>
            </a:r>
          </a:p>
          <a:p>
            <a:pPr marL="143979" indent="-143979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в сфере социального предпринимательства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9E7B09C6-2310-4D74-8DDE-ED8030A87155}"/>
              </a:ext>
            </a:extLst>
          </p:cNvPr>
          <p:cNvSpPr txBox="1"/>
          <p:nvPr/>
        </p:nvSpPr>
        <p:spPr>
          <a:xfrm>
            <a:off x="1932359" y="4494096"/>
            <a:ext cx="1398726" cy="2169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26" tIns="45714" rIns="91426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srgbClr val="A63D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распространяется</a:t>
            </a:r>
            <a:r>
              <a:rPr lang="en-US" sz="900" dirty="0">
                <a:solidFill>
                  <a:srgbClr val="A63D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900" dirty="0">
              <a:solidFill>
                <a:srgbClr val="A63D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63E03B19-A658-4A2E-AAD5-96576F0E6C2A}"/>
              </a:ext>
            </a:extLst>
          </p:cNvPr>
          <p:cNvSpPr txBox="1"/>
          <p:nvPr/>
        </p:nvSpPr>
        <p:spPr>
          <a:xfrm>
            <a:off x="911342" y="3662665"/>
            <a:ext cx="1643629" cy="729430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</a:t>
            </a: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старт деятельности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Гарантийная поддержка, поручительства</a:t>
            </a:r>
          </a:p>
          <a:p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 по льготной ставке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63E03B19-A658-4A2E-AAD5-96576F0E6C2A}"/>
              </a:ext>
            </a:extLst>
          </p:cNvPr>
          <p:cNvSpPr txBox="1"/>
          <p:nvPr/>
        </p:nvSpPr>
        <p:spPr>
          <a:xfrm>
            <a:off x="2965094" y="3663177"/>
            <a:ext cx="1706345" cy="715581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Популяризация продукции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в соблюдении требований к продукции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в размещении на электронных площадках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63E03B19-A658-4A2E-AAD5-96576F0E6C2A}"/>
              </a:ext>
            </a:extLst>
          </p:cNvPr>
          <p:cNvSpPr txBox="1"/>
          <p:nvPr/>
        </p:nvSpPr>
        <p:spPr>
          <a:xfrm>
            <a:off x="6929326" y="3701814"/>
            <a:ext cx="1784296" cy="590919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Имущественная поддержка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в сфере ремесленной деятельности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с/х производств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63E03B19-A658-4A2E-AAD5-96576F0E6C2A}"/>
              </a:ext>
            </a:extLst>
          </p:cNvPr>
          <p:cNvSpPr txBox="1"/>
          <p:nvPr/>
        </p:nvSpPr>
        <p:spPr>
          <a:xfrm>
            <a:off x="4952173" y="3603728"/>
            <a:ext cx="1735785" cy="840218"/>
          </a:xfrm>
          <a:prstGeom prst="rect">
            <a:avLst/>
          </a:prstGeom>
          <a:noFill/>
        </p:spPr>
        <p:txBody>
          <a:bodyPr wrap="square" lIns="91426" tIns="45714" rIns="91426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Консультации, обучающие мероприятия</a:t>
            </a:r>
          </a:p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акселерационных программах, конференциях  форумах, бизнес-миссиях, выставках, конкурсах</a:t>
            </a:r>
          </a:p>
        </p:txBody>
      </p:sp>
      <p:pic>
        <p:nvPicPr>
          <p:cNvPr id="118" name="Picture 9">
            <a:extLst>
              <a:ext uri="{FF2B5EF4-FFF2-40B4-BE49-F238E27FC236}">
                <a16:creationId xmlns:a16="http://schemas.microsoft.com/office/drawing/2014/main" xmlns="" id="{E8AE1EB5-165E-405C-99CB-AFCAE87E42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80208" y="3770542"/>
            <a:ext cx="139419" cy="127296"/>
          </a:xfrm>
          <a:prstGeom prst="rect">
            <a:avLst/>
          </a:prstGeom>
        </p:spPr>
      </p:pic>
      <p:pic>
        <p:nvPicPr>
          <p:cNvPr id="119" name="Picture 9">
            <a:extLst>
              <a:ext uri="{FF2B5EF4-FFF2-40B4-BE49-F238E27FC236}">
                <a16:creationId xmlns:a16="http://schemas.microsoft.com/office/drawing/2014/main" xmlns="" id="{E8AE1EB5-165E-405C-99CB-AFCAE87E42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71925" y="4007730"/>
            <a:ext cx="139419" cy="127296"/>
          </a:xfrm>
          <a:prstGeom prst="rect">
            <a:avLst/>
          </a:prstGeom>
        </p:spPr>
      </p:pic>
      <p:pic>
        <p:nvPicPr>
          <p:cNvPr id="120" name="Picture 9">
            <a:extLst>
              <a:ext uri="{FF2B5EF4-FFF2-40B4-BE49-F238E27FC236}">
                <a16:creationId xmlns:a16="http://schemas.microsoft.com/office/drawing/2014/main" xmlns="" id="{E8AE1EB5-165E-405C-99CB-AFCAE87E42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80208" y="4203205"/>
            <a:ext cx="139419" cy="127296"/>
          </a:xfrm>
          <a:prstGeom prst="rect">
            <a:avLst/>
          </a:prstGeom>
        </p:spPr>
      </p:pic>
      <p:pic>
        <p:nvPicPr>
          <p:cNvPr id="121" name="Picture 9">
            <a:extLst>
              <a:ext uri="{FF2B5EF4-FFF2-40B4-BE49-F238E27FC236}">
                <a16:creationId xmlns:a16="http://schemas.microsoft.com/office/drawing/2014/main" xmlns="" id="{E8AE1EB5-165E-405C-99CB-AFCAE87E42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841464" y="3714029"/>
            <a:ext cx="139419" cy="127296"/>
          </a:xfrm>
          <a:prstGeom prst="rect">
            <a:avLst/>
          </a:prstGeom>
        </p:spPr>
      </p:pic>
      <p:pic>
        <p:nvPicPr>
          <p:cNvPr id="122" name="Picture 9">
            <a:extLst>
              <a:ext uri="{FF2B5EF4-FFF2-40B4-BE49-F238E27FC236}">
                <a16:creationId xmlns:a16="http://schemas.microsoft.com/office/drawing/2014/main" xmlns="" id="{E8AE1EB5-165E-405C-99CB-AFCAE87E42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835757" y="3882394"/>
            <a:ext cx="139419" cy="127296"/>
          </a:xfrm>
          <a:prstGeom prst="rect">
            <a:avLst/>
          </a:prstGeom>
        </p:spPr>
      </p:pic>
      <p:pic>
        <p:nvPicPr>
          <p:cNvPr id="123" name="Picture 9">
            <a:extLst>
              <a:ext uri="{FF2B5EF4-FFF2-40B4-BE49-F238E27FC236}">
                <a16:creationId xmlns:a16="http://schemas.microsoft.com/office/drawing/2014/main" xmlns="" id="{E8AE1EB5-165E-405C-99CB-AFCAE87E42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830718" y="4145086"/>
            <a:ext cx="139419" cy="127296"/>
          </a:xfrm>
          <a:prstGeom prst="rect">
            <a:avLst/>
          </a:prstGeom>
        </p:spPr>
      </p:pic>
      <p:pic>
        <p:nvPicPr>
          <p:cNvPr id="124" name="Picture 9">
            <a:extLst>
              <a:ext uri="{FF2B5EF4-FFF2-40B4-BE49-F238E27FC236}">
                <a16:creationId xmlns:a16="http://schemas.microsoft.com/office/drawing/2014/main" xmlns="" id="{E8AE1EB5-165E-405C-99CB-AFCAE87E42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4851154" y="3702919"/>
            <a:ext cx="139419" cy="127296"/>
          </a:xfrm>
          <a:prstGeom prst="rect">
            <a:avLst/>
          </a:prstGeom>
        </p:spPr>
      </p:pic>
      <p:pic>
        <p:nvPicPr>
          <p:cNvPr id="125" name="Picture 9">
            <a:extLst>
              <a:ext uri="{FF2B5EF4-FFF2-40B4-BE49-F238E27FC236}">
                <a16:creationId xmlns:a16="http://schemas.microsoft.com/office/drawing/2014/main" xmlns="" id="{E8AE1EB5-165E-405C-99CB-AFCAE87E42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4848060" y="3932699"/>
            <a:ext cx="139419" cy="127296"/>
          </a:xfrm>
          <a:prstGeom prst="rect">
            <a:avLst/>
          </a:prstGeom>
        </p:spPr>
      </p:pic>
      <p:pic>
        <p:nvPicPr>
          <p:cNvPr id="126" name="Picture 9">
            <a:extLst>
              <a:ext uri="{FF2B5EF4-FFF2-40B4-BE49-F238E27FC236}">
                <a16:creationId xmlns:a16="http://schemas.microsoft.com/office/drawing/2014/main" xmlns="" id="{E8AE1EB5-165E-405C-99CB-AFCAE87E42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6823284" y="3779246"/>
            <a:ext cx="139419" cy="127296"/>
          </a:xfrm>
          <a:prstGeom prst="rect">
            <a:avLst/>
          </a:prstGeom>
        </p:spPr>
      </p:pic>
      <p:pic>
        <p:nvPicPr>
          <p:cNvPr id="127" name="Picture 9">
            <a:extLst>
              <a:ext uri="{FF2B5EF4-FFF2-40B4-BE49-F238E27FC236}">
                <a16:creationId xmlns:a16="http://schemas.microsoft.com/office/drawing/2014/main" xmlns="" id="{E8AE1EB5-165E-405C-99CB-AFCAE87E42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6832780" y="3929867"/>
            <a:ext cx="139419" cy="127296"/>
          </a:xfrm>
          <a:prstGeom prst="rect">
            <a:avLst/>
          </a:prstGeom>
        </p:spPr>
      </p:pic>
      <p:pic>
        <p:nvPicPr>
          <p:cNvPr id="128" name="Picture 9">
            <a:extLst>
              <a:ext uri="{FF2B5EF4-FFF2-40B4-BE49-F238E27FC236}">
                <a16:creationId xmlns:a16="http://schemas.microsoft.com/office/drawing/2014/main" xmlns="" id="{E8AE1EB5-165E-405C-99CB-AFCAE87E42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6832779" y="4111305"/>
            <a:ext cx="139419" cy="127296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887" y="209380"/>
            <a:ext cx="588714" cy="604326"/>
          </a:xfrm>
          <a:prstGeom prst="rect">
            <a:avLst/>
          </a:prstGeom>
        </p:spPr>
      </p:pic>
      <p:sp>
        <p:nvSpPr>
          <p:cNvPr id="130" name="Прямоугольник 129">
            <a:hlinkClick r:id="rId11"/>
          </p:cNvPr>
          <p:cNvSpPr/>
          <p:nvPr/>
        </p:nvSpPr>
        <p:spPr>
          <a:xfrm>
            <a:off x="7539135" y="297293"/>
            <a:ext cx="1114371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npd.nalog.ru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6418802" y="341419"/>
            <a:ext cx="1202939" cy="369316"/>
          </a:xfrm>
          <a:prstGeom prst="rect">
            <a:avLst/>
          </a:prstGeom>
        </p:spPr>
        <p:txBody>
          <a:bodyPr wrap="square" lIns="91422" tIns="45712" rIns="91422" bIns="45712" anchor="ctr">
            <a:spAutoFit/>
          </a:bodyPr>
          <a:lstStyle/>
          <a:p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Федеральная налоговая служба</a:t>
            </a:r>
          </a:p>
        </p:txBody>
      </p:sp>
      <p:sp>
        <p:nvSpPr>
          <p:cNvPr id="132" name="Прямоугольник 131">
            <a:hlinkClick r:id="rId12"/>
          </p:cNvPr>
          <p:cNvSpPr/>
          <p:nvPr/>
        </p:nvSpPr>
        <p:spPr>
          <a:xfrm>
            <a:off x="7539134" y="509956"/>
            <a:ext cx="1425354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мойбизнес76.рф</a:t>
            </a:r>
          </a:p>
        </p:txBody>
      </p:sp>
    </p:spTree>
    <p:extLst>
      <p:ext uri="{BB962C8B-B14F-4D97-AF65-F5344CB8AC3E}">
        <p14:creationId xmlns:p14="http://schemas.microsoft.com/office/powerpoint/2010/main" val="3012005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-20538"/>
            <a:ext cx="9144000" cy="91556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80A3BFC2-B736-44F7-B3E3-903EE4F68734}"/>
              </a:ext>
            </a:extLst>
          </p:cNvPr>
          <p:cNvSpPr/>
          <p:nvPr/>
        </p:nvSpPr>
        <p:spPr>
          <a:xfrm>
            <a:off x="1691680" y="1624741"/>
            <a:ext cx="2648526" cy="524726"/>
          </a:xfrm>
          <a:prstGeom prst="rect">
            <a:avLst/>
          </a:prstGeom>
          <a:solidFill>
            <a:srgbClr val="E3D0C7"/>
          </a:solidFill>
          <a:ln w="9525">
            <a:solidFill>
              <a:srgbClr val="E3D0C7"/>
            </a:solidFill>
            <a:miter lim="800000"/>
            <a:headEnd/>
            <a:tailEnd/>
          </a:ln>
        </p:spPr>
        <p:txBody>
          <a:bodyPr vert="horz" wrap="square" lIns="74467" tIns="37241" rIns="74467" bIns="37241" numCol="1" rtlCol="0" anchor="t" anchorCtr="0" compatLnSpc="1">
            <a:prstTxWarp prst="textNoShape">
              <a:avLst/>
            </a:prstTxWarp>
          </a:bodyPr>
          <a:lstStyle/>
          <a:p>
            <a:pPr algn="ctr" defTabSz="849437"/>
            <a:endParaRPr lang="ru-RU" sz="17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A129D29C-9F6E-4A59-9FBD-DD376F15797E}"/>
              </a:ext>
            </a:extLst>
          </p:cNvPr>
          <p:cNvSpPr/>
          <p:nvPr/>
        </p:nvSpPr>
        <p:spPr>
          <a:xfrm>
            <a:off x="1691680" y="2167360"/>
            <a:ext cx="2648526" cy="1412358"/>
          </a:xfrm>
          <a:prstGeom prst="rect">
            <a:avLst/>
          </a:prstGeom>
          <a:noFill/>
          <a:ln w="9525">
            <a:solidFill>
              <a:srgbClr val="C89C8E"/>
            </a:solidFill>
            <a:miter lim="800000"/>
            <a:headEnd/>
            <a:tailEnd/>
          </a:ln>
        </p:spPr>
        <p:txBody>
          <a:bodyPr vert="horz" wrap="square" lIns="74467" tIns="37241" rIns="74467" bIns="37241" numCol="1" rtlCol="0" anchor="t" anchorCtr="0" compatLnSpc="1">
            <a:prstTxWarp prst="textNoShape">
              <a:avLst/>
            </a:prstTxWarp>
          </a:bodyPr>
          <a:lstStyle/>
          <a:p>
            <a:pPr algn="ctr" defTabSz="849437"/>
            <a:endParaRPr lang="ru-RU" sz="17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925B4F81-A283-4CA2-ABB6-06EB7008F49B}"/>
              </a:ext>
            </a:extLst>
          </p:cNvPr>
          <p:cNvSpPr/>
          <p:nvPr/>
        </p:nvSpPr>
        <p:spPr>
          <a:xfrm>
            <a:off x="4837236" y="1624741"/>
            <a:ext cx="2586008" cy="524726"/>
          </a:xfrm>
          <a:prstGeom prst="rect">
            <a:avLst/>
          </a:prstGeom>
          <a:solidFill>
            <a:srgbClr val="E3D0C7"/>
          </a:solidFill>
          <a:ln w="9525">
            <a:solidFill>
              <a:srgbClr val="E3D0C7"/>
            </a:solidFill>
            <a:miter lim="800000"/>
            <a:headEnd/>
            <a:tailEnd/>
          </a:ln>
        </p:spPr>
        <p:txBody>
          <a:bodyPr vert="horz" wrap="square" lIns="74467" tIns="37241" rIns="74467" bIns="37241" numCol="1" rtlCol="0" anchor="t" anchorCtr="0" compatLnSpc="1">
            <a:prstTxWarp prst="textNoShape">
              <a:avLst/>
            </a:prstTxWarp>
          </a:bodyPr>
          <a:lstStyle/>
          <a:p>
            <a:pPr algn="ctr" defTabSz="849437"/>
            <a:endParaRPr lang="ru-RU" sz="17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073C24F6-707D-41FB-A5A6-71B5EC0E7F93}"/>
              </a:ext>
            </a:extLst>
          </p:cNvPr>
          <p:cNvSpPr/>
          <p:nvPr/>
        </p:nvSpPr>
        <p:spPr>
          <a:xfrm>
            <a:off x="4837236" y="2167360"/>
            <a:ext cx="2586008" cy="1412358"/>
          </a:xfrm>
          <a:prstGeom prst="rect">
            <a:avLst/>
          </a:prstGeom>
          <a:noFill/>
          <a:ln w="9525">
            <a:solidFill>
              <a:srgbClr val="C89C8E"/>
            </a:solidFill>
            <a:miter lim="800000"/>
            <a:headEnd/>
            <a:tailEnd/>
          </a:ln>
        </p:spPr>
        <p:txBody>
          <a:bodyPr vert="horz" wrap="square" lIns="74467" tIns="37241" rIns="74467" bIns="37241" numCol="1" rtlCol="0" anchor="t" anchorCtr="0" compatLnSpc="1">
            <a:prstTxWarp prst="textNoShape">
              <a:avLst/>
            </a:prstTxWarp>
          </a:bodyPr>
          <a:lstStyle/>
          <a:p>
            <a:pPr algn="ctr" defTabSz="849437"/>
            <a:endParaRPr lang="ru-RU" sz="17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2421" y="222066"/>
            <a:ext cx="4197867" cy="494014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defTabSz="914355"/>
            <a:r>
              <a:rPr lang="ru-RU" sz="14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ЛЬГОТЫ ПО НАЛОГООБЛОЖЕНИЮ ДЛЯ СУБЪЕКТОВ МСП</a:t>
            </a:r>
            <a:endParaRPr lang="ru-RU" sz="14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Номер слайда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</a:rPr>
              <a:pPr/>
              <a:t>13</a:t>
            </a:fld>
            <a:endParaRPr lang="ru-RU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23025" y="2161744"/>
            <a:ext cx="2663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32582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ИП за первые 2 года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132582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момента государственной регистрации при применении ПСН или УСН для отдельных видов деятельности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15F0789B-1F52-4891-845F-AFE1E8EDF6EB}"/>
              </a:ext>
            </a:extLst>
          </p:cNvPr>
          <p:cNvSpPr/>
          <p:nvPr/>
        </p:nvSpPr>
        <p:spPr>
          <a:xfrm>
            <a:off x="1758442" y="1691298"/>
            <a:ext cx="2550970" cy="402125"/>
          </a:xfrm>
          <a:prstGeom prst="rect">
            <a:avLst/>
          </a:prstGeom>
        </p:spPr>
        <p:txBody>
          <a:bodyPr wrap="square" lIns="62955" tIns="31478" rIns="62955" bIns="31478" anchor="ctr">
            <a:spAutoFit/>
          </a:bodyPr>
          <a:lstStyle/>
          <a:p>
            <a:pPr algn="ctr" defTabSz="914355"/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ПАТЕНТНАЯ СИСТЕМА</a:t>
            </a:r>
          </a:p>
          <a:p>
            <a:pPr algn="ctr" defTabSz="914355"/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НАЛОГООБЛОЖЕНИЯ</a:t>
            </a:r>
            <a:endParaRPr lang="ru-RU" sz="1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15F0789B-1F52-4891-845F-AFE1E8EDF6EB}"/>
              </a:ext>
            </a:extLst>
          </p:cNvPr>
          <p:cNvSpPr/>
          <p:nvPr/>
        </p:nvSpPr>
        <p:spPr>
          <a:xfrm>
            <a:off x="5110872" y="1691298"/>
            <a:ext cx="2088234" cy="402125"/>
          </a:xfrm>
          <a:prstGeom prst="rect">
            <a:avLst/>
          </a:prstGeom>
        </p:spPr>
        <p:txBody>
          <a:bodyPr wrap="square" lIns="62955" tIns="31478" rIns="62955" bIns="31478" anchor="ctr">
            <a:spAutoFit/>
          </a:bodyPr>
          <a:lstStyle/>
          <a:p>
            <a:pPr algn="ctr" defTabSz="914355"/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КАНИКУЛЫ</a:t>
            </a:r>
          </a:p>
          <a:p>
            <a:pPr algn="ctr" defTabSz="914355"/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ИП </a:t>
            </a:r>
            <a:r>
              <a:rPr lang="ru-RU" sz="11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01.01.2025 года</a:t>
            </a:r>
            <a:endParaRPr lang="ru-RU" sz="1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613421"/>
              </p:ext>
            </p:extLst>
          </p:nvPr>
        </p:nvGraphicFramePr>
        <p:xfrm>
          <a:off x="1834182" y="2177069"/>
          <a:ext cx="2399490" cy="1396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08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796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/>
                        </a:rPr>
                        <a:t>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Расширение видов деятельности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72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/>
                        </a:rPr>
                        <a:t>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88" indent="0" defTabSz="1132582">
                        <a:buFontTx/>
                        <a:buNone/>
                      </a:pPr>
                      <a:r>
                        <a:rPr lang="ru-RU" sz="1000" kern="12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Дополнительная дифференциация муниципальных образований по территориям действия патента</a:t>
                      </a:r>
                    </a:p>
                  </a:txBody>
                  <a:tcPr marL="0" marR="0" marT="36000" marB="3600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72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/>
                        </a:rPr>
                        <a:t>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defTabSz="1132582">
                        <a:buFontTx/>
                        <a:buNone/>
                      </a:pPr>
                      <a:r>
                        <a:rPr lang="ru-RU" sz="1000" kern="12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Снятие ограничений по применению </a:t>
                      </a:r>
                    </a:p>
                    <a:p>
                      <a:pPr marL="0" indent="0" defTabSz="1132582">
                        <a:buFontTx/>
                        <a:buNone/>
                      </a:pPr>
                      <a:r>
                        <a:rPr lang="ru-RU" sz="1000" kern="12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ПСН для отдельных видов деятельности</a:t>
                      </a:r>
                    </a:p>
                  </a:txBody>
                  <a:tcPr marL="0" marR="0" marT="36000" marB="36000" anchor="ctr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74956" y="2340918"/>
            <a:ext cx="17508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i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 73 видов деятельности)</a:t>
            </a:r>
            <a:endParaRPr lang="ru-RU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788024" y="2813356"/>
            <a:ext cx="2586009" cy="754644"/>
          </a:xfrm>
          <a:prstGeom prst="rect">
            <a:avLst/>
          </a:prstGeom>
        </p:spPr>
        <p:txBody>
          <a:bodyPr wrap="square" lIns="61545" tIns="30773" rIns="61545" bIns="30773">
            <a:spAutoFit/>
          </a:bodyPr>
          <a:lstStyle/>
          <a:p>
            <a:pPr algn="ctr" defTabSz="914355"/>
            <a:r>
              <a:rPr lang="ru-RU" sz="900" i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(сельское хозяйство, обрабатывающие производства, образование, социальные и бытовые  услуги, деятельность по предоставлению мест для временного проживания)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448704" y="404807"/>
            <a:ext cx="1715583" cy="230828"/>
          </a:xfrm>
          <a:prstGeom prst="rect">
            <a:avLst/>
          </a:prstGeom>
        </p:spPr>
        <p:txBody>
          <a:bodyPr wrap="square" lIns="91436" tIns="45718" rIns="91436" bIns="45718" anchor="ctr">
            <a:spAutoFit/>
          </a:bodyPr>
          <a:lstStyle/>
          <a:p>
            <a:pPr defTabSz="914355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финансов ЯО</a:t>
            </a:r>
          </a:p>
        </p:txBody>
      </p:sp>
      <p:sp>
        <p:nvSpPr>
          <p:cNvPr id="34" name="Прямоугольник 33">
            <a:hlinkClick r:id="rId2"/>
          </p:cNvPr>
          <p:cNvSpPr/>
          <p:nvPr/>
        </p:nvSpPr>
        <p:spPr>
          <a:xfrm>
            <a:off x="7020272" y="381951"/>
            <a:ext cx="1872208" cy="26160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914355"/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yarregion.ru/</a:t>
            </a:r>
            <a:r>
              <a:rPr lang="en-US" sz="11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depts</a:t>
            </a:r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1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depfin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811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0" y="-20538"/>
            <a:ext cx="9144000" cy="91556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18058" y="335659"/>
            <a:ext cx="4197867" cy="278570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defTabSz="914355"/>
            <a:r>
              <a:rPr lang="ru-RU" sz="14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РЕСУРСЫ</a:t>
            </a:r>
            <a:endParaRPr lang="ru-RU" sz="14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Номер слайда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</a:rPr>
              <a:pPr>
                <a:defRPr/>
              </a:pPr>
              <a:t>14</a:t>
            </a:fld>
            <a:endParaRPr lang="ru-RU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23" name="Прямоугольник 22">
            <a:hlinkClick r:id="rId2"/>
          </p:cNvPr>
          <p:cNvSpPr/>
          <p:nvPr/>
        </p:nvSpPr>
        <p:spPr>
          <a:xfrm>
            <a:off x="3537969" y="1324612"/>
            <a:ext cx="1375573" cy="250358"/>
          </a:xfrm>
          <a:prstGeom prst="rect">
            <a:avLst/>
          </a:prstGeom>
        </p:spPr>
        <p:txBody>
          <a:bodyPr wrap="none" lIns="71535" tIns="35767" rIns="71535" bIns="35767">
            <a:spAutoFit/>
          </a:bodyPr>
          <a:lstStyle/>
          <a:p>
            <a:pPr algn="just" defTabSz="812766">
              <a:lnSpc>
                <a:spcPct val="115000"/>
              </a:lnSpc>
              <a:spcAft>
                <a:spcPts val="470"/>
              </a:spcAft>
            </a:pPr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vk.com/moibizbiz76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6268271" y="3541079"/>
            <a:ext cx="1760113" cy="41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535" tIns="35767" rIns="71535" bIns="35767" numCol="1" anchor="ctr" anchorCtr="0" compatLnSpc="1">
            <a:prstTxWarp prst="textNoShape">
              <a:avLst/>
            </a:prstTxWarp>
            <a:spAutoFit/>
          </a:bodyPr>
          <a:lstStyle/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corpmsp76</a:t>
            </a:r>
            <a:r>
              <a:rPr lang="ru-RU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altLang="ru-RU" sz="1100" dirty="0" err="1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</a:t>
            </a:r>
            <a:endParaRPr lang="ru-RU" altLang="ru-RU" sz="11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Корпорация развития МСП</a:t>
            </a:r>
            <a:endParaRPr lang="ru-RU" altLang="ru-RU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8" name="Rectangle 4">
            <a:hlinkClick r:id="rId4"/>
          </p:cNvPr>
          <p:cNvSpPr>
            <a:spLocks noChangeArrowheads="1"/>
          </p:cNvSpPr>
          <p:nvPr/>
        </p:nvSpPr>
        <p:spPr bwMode="auto">
          <a:xfrm>
            <a:off x="7580617" y="2240828"/>
            <a:ext cx="1759629" cy="41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535" tIns="35767" rIns="71535" bIns="35767" numCol="1" anchor="ctr" anchorCtr="0" compatLnSpc="1">
            <a:prstTxWarp prst="textNoShape">
              <a:avLst/>
            </a:prstTxWarp>
            <a:spAutoFit/>
          </a:bodyPr>
          <a:lstStyle/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fond76</a:t>
            </a:r>
            <a:r>
              <a:rPr lang="ru-RU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altLang="ru-RU" sz="1100" dirty="0" err="1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</a:t>
            </a:r>
            <a:endParaRPr lang="ru-RU" altLang="ru-RU" sz="11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Фонд поддержки МСП</a:t>
            </a:r>
            <a:endParaRPr lang="ru-RU" altLang="ru-RU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3" name="Rectangle 4">
            <a:hlinkClick r:id="rId5"/>
          </p:cNvPr>
          <p:cNvSpPr>
            <a:spLocks noChangeArrowheads="1"/>
          </p:cNvSpPr>
          <p:nvPr/>
        </p:nvSpPr>
        <p:spPr bwMode="auto">
          <a:xfrm>
            <a:off x="3170822" y="3441785"/>
            <a:ext cx="1596643" cy="38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535" tIns="35767" rIns="71535" bIns="35767" numCol="1" anchor="ctr" anchorCtr="0" compatLnSpc="1">
            <a:prstTxWarp prst="textNoShape">
              <a:avLst/>
            </a:prstTxWarp>
            <a:spAutoFit/>
          </a:bodyPr>
          <a:lstStyle/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altLang="ru-RU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мсп.рф</a:t>
            </a:r>
            <a:endParaRPr lang="en-US" altLang="ru-RU" sz="1100" dirty="0">
              <a:solidFill>
                <a:srgbClr val="9C674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Цифровая платформа</a:t>
            </a:r>
          </a:p>
        </p:txBody>
      </p:sp>
      <p:sp>
        <p:nvSpPr>
          <p:cNvPr id="54" name="Прямоугольник 53">
            <a:hlinkClick r:id="rId6"/>
          </p:cNvPr>
          <p:cNvSpPr/>
          <p:nvPr/>
        </p:nvSpPr>
        <p:spPr>
          <a:xfrm>
            <a:off x="4446801" y="2301573"/>
            <a:ext cx="1736911" cy="410787"/>
          </a:xfrm>
          <a:prstGeom prst="rect">
            <a:avLst/>
          </a:prstGeom>
        </p:spPr>
        <p:txBody>
          <a:bodyPr wrap="square" lIns="71535" tIns="35767" rIns="71535" bIns="35767">
            <a:spAutoFit/>
          </a:bodyPr>
          <a:lstStyle/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yarregion.ru/</a:t>
            </a:r>
            <a:r>
              <a:rPr lang="en-US" altLang="ru-RU" sz="1100" dirty="0" err="1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depts</a:t>
            </a:r>
            <a:r>
              <a:rPr lang="en-US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/der</a:t>
            </a:r>
          </a:p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Департамент </a:t>
            </a:r>
            <a:r>
              <a:rPr lang="ru-RU" altLang="ru-RU" sz="900" dirty="0" err="1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ИПиВЭД</a:t>
            </a:r>
            <a:endParaRPr lang="ru-RU" altLang="ru-RU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5" name="Прямоугольник 54">
            <a:hlinkClick r:id="rId7"/>
          </p:cNvPr>
          <p:cNvSpPr/>
          <p:nvPr/>
        </p:nvSpPr>
        <p:spPr>
          <a:xfrm>
            <a:off x="1636737" y="2302862"/>
            <a:ext cx="1760511" cy="410787"/>
          </a:xfrm>
          <a:prstGeom prst="rect">
            <a:avLst/>
          </a:prstGeom>
        </p:spPr>
        <p:txBody>
          <a:bodyPr wrap="square" lIns="71535" tIns="35767" rIns="71535" bIns="35767">
            <a:spAutoFit/>
          </a:bodyPr>
          <a:lstStyle/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мойбизнес76.рф</a:t>
            </a:r>
            <a:endParaRPr lang="en-US" altLang="ru-RU" sz="1100" dirty="0">
              <a:solidFill>
                <a:srgbClr val="9C674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Центр «Мой бизнес»</a:t>
            </a:r>
            <a:endParaRPr lang="ru-RU" altLang="ru-RU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31423"/>
            <a:ext cx="1629133" cy="6482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008" y="1273185"/>
            <a:ext cx="364716" cy="364716"/>
          </a:xfrm>
          <a:prstGeom prst="rect">
            <a:avLst/>
          </a:prstGeom>
        </p:spPr>
      </p:pic>
      <p:sp>
        <p:nvSpPr>
          <p:cNvPr id="4" name="Прямоугольник 3">
            <a:hlinkClick r:id="rId10"/>
          </p:cNvPr>
          <p:cNvSpPr/>
          <p:nvPr/>
        </p:nvSpPr>
        <p:spPr>
          <a:xfrm>
            <a:off x="5369724" y="1331340"/>
            <a:ext cx="11400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ok.ru/moi.biz76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111" y="3352984"/>
            <a:ext cx="1286712" cy="7548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25" y="3821794"/>
            <a:ext cx="666978" cy="324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41" y="2092164"/>
            <a:ext cx="1324345" cy="9264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67" y="2091104"/>
            <a:ext cx="1425455" cy="9264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27" y="3434062"/>
            <a:ext cx="1313060" cy="721864"/>
          </a:xfrm>
          <a:prstGeom prst="rect">
            <a:avLst/>
          </a:prstGeom>
        </p:spPr>
      </p:pic>
      <p:sp>
        <p:nvSpPr>
          <p:cNvPr id="42" name="Прямоугольник 41">
            <a:hlinkClick r:id="rId16"/>
          </p:cNvPr>
          <p:cNvSpPr/>
          <p:nvPr/>
        </p:nvSpPr>
        <p:spPr>
          <a:xfrm>
            <a:off x="6970344" y="1324612"/>
            <a:ext cx="10615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t.me/moibiz76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77" y="1304102"/>
            <a:ext cx="313167" cy="3131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10007"/>
            <a:ext cx="282943" cy="2829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72" y="2094128"/>
            <a:ext cx="1324345" cy="82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54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47404A15-931A-405D-B8A2-BDE9B644FB52}"/>
              </a:ext>
            </a:extLst>
          </p:cNvPr>
          <p:cNvSpPr/>
          <p:nvPr/>
        </p:nvSpPr>
        <p:spPr>
          <a:xfrm>
            <a:off x="4067944" y="0"/>
            <a:ext cx="5076056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>
              <a:defRPr/>
            </a:pPr>
            <a:endParaRPr lang="ru-RU" sz="2300" dirty="0">
              <a:solidFill>
                <a:prstClr val="black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08E066BE-1E91-49E2-830F-D868F6EF8AE0}"/>
              </a:ext>
            </a:extLst>
          </p:cNvPr>
          <p:cNvCxnSpPr>
            <a:cxnSpLocks/>
          </p:cNvCxnSpPr>
          <p:nvPr/>
        </p:nvCxnSpPr>
        <p:spPr>
          <a:xfrm>
            <a:off x="4067944" y="0"/>
            <a:ext cx="0" cy="5143500"/>
          </a:xfrm>
          <a:prstGeom prst="line">
            <a:avLst/>
          </a:prstGeom>
          <a:ln>
            <a:solidFill>
              <a:srgbClr val="AF7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B360FE5B-0E09-4567-B2F0-AB8E15E080AD}"/>
              </a:ext>
            </a:extLst>
          </p:cNvPr>
          <p:cNvSpPr txBox="1">
            <a:spLocks/>
          </p:cNvSpPr>
          <p:nvPr/>
        </p:nvSpPr>
        <p:spPr>
          <a:xfrm>
            <a:off x="5452215" y="624764"/>
            <a:ext cx="3168352" cy="381919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20000"/>
              </a:lnSpc>
              <a:buFont typeface="Arial" pitchFamily="34" charset="0"/>
              <a:buNone/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Ярославль, ул. Свердлова, 25д (3 этаж)</a:t>
            </a:r>
          </a:p>
          <a:p>
            <a:pPr marL="0" indent="0">
              <a:lnSpc>
                <a:spcPct val="220000"/>
              </a:lnSpc>
              <a:buFont typeface="Arial" pitchFamily="34" charset="0"/>
              <a:buNone/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(4852) </a:t>
            </a:r>
            <a:r>
              <a:rPr lang="ru-RU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594-754</a:t>
            </a:r>
          </a:p>
          <a:p>
            <a:pPr marL="0" indent="0">
              <a:lnSpc>
                <a:spcPct val="220000"/>
              </a:lnSpc>
              <a:buFont typeface="Arial" pitchFamily="34" charset="0"/>
              <a:buNone/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мойбизнес76.рф</a:t>
            </a: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220000"/>
              </a:lnSpc>
              <a:buFont typeface="Arial" pitchFamily="34" charset="0"/>
              <a:buNone/>
              <a:defRPr/>
            </a:pPr>
            <a:endParaRPr lang="ru-RU" sz="1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20000"/>
              </a:lnSpc>
              <a:buFont typeface="Arial" pitchFamily="34" charset="0"/>
              <a:buNone/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cppyar@yandex.ru</a:t>
            </a: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20000"/>
              </a:lnSpc>
              <a:buFont typeface="Arial" pitchFamily="34" charset="0"/>
              <a:buNone/>
              <a:defRPr/>
            </a:pPr>
            <a:endParaRPr lang="en-US" sz="1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20000"/>
              </a:lnSpc>
              <a:buFont typeface="Arial" pitchFamily="34" charset="0"/>
              <a:buNone/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vk.com/moibizbiz76</a:t>
            </a: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220000"/>
              </a:lnSpc>
              <a:buFont typeface="Arial" pitchFamily="34" charset="0"/>
              <a:buNone/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ok.ru/moi.biz76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C2A980C-876C-4A9C-BEA5-9874DB57F9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019" y="1297157"/>
            <a:ext cx="280788" cy="3235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44BC8CA-6EE7-4BDA-88F6-705C7F0E69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13" y="1754984"/>
            <a:ext cx="248059" cy="25615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1DDD3E2-6BF2-4D08-B1D2-35039EEC48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224" y="2178139"/>
            <a:ext cx="299969" cy="29996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091AB3E6-6073-40CA-BDEA-85A6B6DDD4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388" y="2718149"/>
            <a:ext cx="263103" cy="187873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71F42981-FF3D-4DAA-84AD-C1D4C15A3619}"/>
              </a:ext>
            </a:extLst>
          </p:cNvPr>
          <p:cNvSpPr/>
          <p:nvPr/>
        </p:nvSpPr>
        <p:spPr>
          <a:xfrm>
            <a:off x="5107388" y="3582876"/>
            <a:ext cx="263103" cy="272460"/>
          </a:xfrm>
          <a:prstGeom prst="roundRect">
            <a:avLst>
              <a:gd name="adj" fmla="val 26804"/>
            </a:avLst>
          </a:prstGeom>
          <a:noFill/>
          <a:ln w="19050">
            <a:solidFill>
              <a:srgbClr val="942825"/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>
              <a:defRPr/>
            </a:pPr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xmlns="" id="{259C8C86-99F5-4105-BAFD-CDACAC892DF3}"/>
              </a:ext>
            </a:extLst>
          </p:cNvPr>
          <p:cNvSpPr/>
          <p:nvPr/>
        </p:nvSpPr>
        <p:spPr>
          <a:xfrm>
            <a:off x="5107389" y="3153638"/>
            <a:ext cx="263103" cy="272460"/>
          </a:xfrm>
          <a:prstGeom prst="roundRect">
            <a:avLst>
              <a:gd name="adj" fmla="val 26804"/>
            </a:avLst>
          </a:prstGeom>
          <a:noFill/>
          <a:ln w="19050">
            <a:solidFill>
              <a:srgbClr val="942825"/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>
              <a:defRPr/>
            </a:pPr>
            <a:endParaRPr lang="ru-RU" sz="2300" dirty="0">
              <a:solidFill>
                <a:prstClr val="black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B3421B6-D489-4566-A629-BAC3C262E04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t="24777" r="8654" b="24777"/>
          <a:stretch/>
        </p:blipFill>
        <p:spPr>
          <a:xfrm>
            <a:off x="5132229" y="3231486"/>
            <a:ext cx="203836" cy="12645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F8F4052-B18B-4EDB-95F5-B8C666BA6D0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9451" r="22701" b="9548"/>
          <a:stretch/>
        </p:blipFill>
        <p:spPr>
          <a:xfrm>
            <a:off x="5169377" y="3617583"/>
            <a:ext cx="139124" cy="2030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24" y="2068998"/>
            <a:ext cx="2727185" cy="27141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4" y="757654"/>
            <a:ext cx="3524775" cy="140252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452214" y="4011910"/>
            <a:ext cx="11400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u="sng" dirty="0">
                <a:solidFill>
                  <a:srgbClr val="C89C8E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t.me/moibiz76</a:t>
            </a:r>
            <a:endParaRPr lang="ru-RU" sz="1200" u="sng" dirty="0">
              <a:solidFill>
                <a:srgbClr val="C89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27">
            <a:extLst>
              <a:ext uri="{FF2B5EF4-FFF2-40B4-BE49-F238E27FC236}">
                <a16:creationId xmlns:a16="http://schemas.microsoft.com/office/drawing/2014/main" xmlns="" id="{71F42981-FF3D-4DAA-84AD-C1D4C15A3619}"/>
              </a:ext>
            </a:extLst>
          </p:cNvPr>
          <p:cNvSpPr/>
          <p:nvPr/>
        </p:nvSpPr>
        <p:spPr>
          <a:xfrm>
            <a:off x="5107388" y="4009354"/>
            <a:ext cx="263103" cy="272460"/>
          </a:xfrm>
          <a:prstGeom prst="roundRect">
            <a:avLst>
              <a:gd name="adj" fmla="val 26804"/>
            </a:avLst>
          </a:prstGeom>
          <a:noFill/>
          <a:ln w="19050">
            <a:solidFill>
              <a:srgbClr val="942825"/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>
              <a:defRPr/>
            </a:pPr>
            <a:endParaRPr lang="ru-RU" sz="2300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29" y="4034794"/>
            <a:ext cx="220752" cy="221733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004048" y="3035574"/>
            <a:ext cx="2018001" cy="1408384"/>
          </a:xfrm>
          <a:prstGeom prst="wedgeRoundRectCallout">
            <a:avLst>
              <a:gd name="adj1" fmla="val 66157"/>
              <a:gd name="adj2" fmla="val 169"/>
              <a:gd name="adj3" fmla="val 16667"/>
            </a:avLst>
          </a:prstGeom>
          <a:noFill/>
          <a:ln w="9525">
            <a:solidFill>
              <a:srgbClr val="9C674E"/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86250" y="3582876"/>
            <a:ext cx="159603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Подписывайтесь</a:t>
            </a:r>
            <a:r>
              <a:rPr lang="ru-RU" sz="1100" i="1" dirty="0">
                <a:solidFill>
                  <a:srgbClr val="AF765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чтобы быть в курсе всех мер поддержки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1084252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0" y="-20538"/>
            <a:ext cx="9144000" cy="91556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2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94337269"/>
              </p:ext>
            </p:extLst>
          </p:nvPr>
        </p:nvGraphicFramePr>
        <p:xfrm>
          <a:off x="222943" y="1667237"/>
          <a:ext cx="4213221" cy="1607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4802" y="1295682"/>
            <a:ext cx="2956017" cy="25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315" tIns="35658" rIns="71315" bIns="35658">
            <a:spAutoFit/>
          </a:bodyPr>
          <a:lstStyle/>
          <a:p>
            <a:pPr defTabSz="715756"/>
            <a:r>
              <a:rPr lang="ru-RU" alt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СУБЪЕКТОВ МСП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07440" y="1279208"/>
            <a:ext cx="620115" cy="24129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none" lIns="71315" tIns="35658" rIns="71315" bIns="35658">
            <a:spAutoFit/>
          </a:bodyPr>
          <a:lstStyle/>
          <a:p>
            <a:pPr algn="ctr" defTabSz="715756"/>
            <a:r>
              <a:rPr lang="ru-RU" altLang="ru-RU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единиц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171536198"/>
              </p:ext>
            </p:extLst>
          </p:nvPr>
        </p:nvGraphicFramePr>
        <p:xfrm>
          <a:off x="4468881" y="1634699"/>
          <a:ext cx="3818188" cy="140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616092" y="1279208"/>
            <a:ext cx="3566853" cy="25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315" tIns="35658" rIns="71315" bIns="35658">
            <a:spAutoFit/>
          </a:bodyPr>
          <a:lstStyle/>
          <a:p>
            <a:pPr defTabSz="715756"/>
            <a:r>
              <a:rPr lang="ru-RU" alt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РАБОТАЮЩИХ НА МСП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780424" y="1279208"/>
            <a:ext cx="729118" cy="24129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none" lIns="71315" tIns="35658" rIns="71315" bIns="35658">
            <a:spAutoFit/>
          </a:bodyPr>
          <a:lstStyle/>
          <a:p>
            <a:pPr algn="ctr" defTabSz="715756"/>
            <a:r>
              <a:rPr lang="ru-RU" altLang="ru-RU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13388" y="2618013"/>
            <a:ext cx="911089" cy="224362"/>
          </a:xfrm>
          <a:prstGeom prst="rect">
            <a:avLst/>
          </a:prstGeom>
        </p:spPr>
        <p:txBody>
          <a:bodyPr wrap="square" lIns="71315" tIns="35658" rIns="71315" bIns="35658">
            <a:spAutoFit/>
          </a:bodyPr>
          <a:lstStyle/>
          <a:p>
            <a:pPr algn="ctr" defTabSz="715756">
              <a:lnSpc>
                <a:spcPct val="90000"/>
              </a:lnSpc>
            </a:pP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55381" y="2622337"/>
            <a:ext cx="972417" cy="224362"/>
          </a:xfrm>
          <a:prstGeom prst="rect">
            <a:avLst/>
          </a:prstGeom>
        </p:spPr>
        <p:txBody>
          <a:bodyPr wrap="square" lIns="71315" tIns="35658" rIns="71315" bIns="35658">
            <a:spAutoFit/>
          </a:bodyPr>
          <a:lstStyle/>
          <a:p>
            <a:pPr algn="ctr" defTabSz="715756">
              <a:lnSpc>
                <a:spcPct val="90000"/>
              </a:lnSpc>
            </a:pP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69737" y="2628603"/>
            <a:ext cx="1186405" cy="224362"/>
          </a:xfrm>
          <a:prstGeom prst="rect">
            <a:avLst/>
          </a:prstGeom>
        </p:spPr>
        <p:txBody>
          <a:bodyPr wrap="square" lIns="71315" tIns="35658" rIns="71315" bIns="35658">
            <a:spAutoFit/>
          </a:bodyPr>
          <a:lstStyle/>
          <a:p>
            <a:pPr algn="ctr" defTabSz="715756">
              <a:lnSpc>
                <a:spcPct val="90000"/>
              </a:lnSpc>
            </a:pP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63184" y="2618013"/>
            <a:ext cx="927115" cy="224362"/>
          </a:xfrm>
          <a:prstGeom prst="rect">
            <a:avLst/>
          </a:prstGeom>
        </p:spPr>
        <p:txBody>
          <a:bodyPr wrap="square" lIns="71315" tIns="35658" rIns="71315" bIns="35658">
            <a:spAutoFit/>
          </a:bodyPr>
          <a:lstStyle/>
          <a:p>
            <a:pPr algn="ctr" defTabSz="715756">
              <a:lnSpc>
                <a:spcPct val="90000"/>
              </a:lnSpc>
            </a:pP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999426" y="2618013"/>
            <a:ext cx="1152299" cy="224362"/>
          </a:xfrm>
          <a:prstGeom prst="rect">
            <a:avLst/>
          </a:prstGeom>
        </p:spPr>
        <p:txBody>
          <a:bodyPr wrap="square" lIns="71315" tIns="35658" rIns="71315" bIns="35658">
            <a:spAutoFit/>
          </a:bodyPr>
          <a:lstStyle/>
          <a:p>
            <a:pPr algn="ctr" defTabSz="715756">
              <a:lnSpc>
                <a:spcPct val="90000"/>
              </a:lnSpc>
            </a:pP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254278" y="2626529"/>
            <a:ext cx="1186405" cy="224362"/>
          </a:xfrm>
          <a:prstGeom prst="rect">
            <a:avLst/>
          </a:prstGeom>
        </p:spPr>
        <p:txBody>
          <a:bodyPr wrap="square" lIns="71315" tIns="35658" rIns="71315" bIns="35658">
            <a:spAutoFit/>
          </a:bodyPr>
          <a:lstStyle/>
          <a:p>
            <a:pPr algn="ctr" defTabSz="715756">
              <a:lnSpc>
                <a:spcPct val="90000"/>
              </a:lnSpc>
            </a:pP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90299" y="182949"/>
            <a:ext cx="43316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2000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ru-RU" sz="1400" b="1" dirty="0">
                <a:solidFill>
                  <a:srgbClr val="C0504D">
                    <a:lumMod val="75000"/>
                  </a:srgbClr>
                </a:solidFill>
              </a:rPr>
              <a:t>ПОКАЗАТЕЛИ МСП В ЭКОНОМИКЕ ЯРОСЛАВСКОЙ ОБЛАСТИ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036685" y="2630112"/>
            <a:ext cx="1186405" cy="224362"/>
          </a:xfrm>
          <a:prstGeom prst="rect">
            <a:avLst/>
          </a:prstGeom>
        </p:spPr>
        <p:txBody>
          <a:bodyPr wrap="square" lIns="71315" tIns="35658" rIns="71315" bIns="35658">
            <a:spAutoFit/>
          </a:bodyPr>
          <a:lstStyle/>
          <a:p>
            <a:pPr algn="ctr" defTabSz="715756">
              <a:lnSpc>
                <a:spcPct val="90000"/>
              </a:lnSpc>
            </a:pP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06.2022</a:t>
            </a:r>
          </a:p>
        </p:txBody>
      </p:sp>
      <p:graphicFrame>
        <p:nvGraphicFramePr>
          <p:cNvPr id="62" name="Диаграмма 61"/>
          <p:cNvGraphicFramePr/>
          <p:nvPr>
            <p:extLst>
              <p:ext uri="{D42A27DB-BD31-4B8C-83A1-F6EECF244321}">
                <p14:modId xmlns:p14="http://schemas.microsoft.com/office/powerpoint/2010/main" val="3671930244"/>
              </p:ext>
            </p:extLst>
          </p:nvPr>
        </p:nvGraphicFramePr>
        <p:xfrm>
          <a:off x="145091" y="3703049"/>
          <a:ext cx="4213221" cy="1270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626755" y="3445012"/>
            <a:ext cx="2956017" cy="25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315" tIns="35658" rIns="71315" bIns="35658">
            <a:spAutoFit/>
          </a:bodyPr>
          <a:lstStyle/>
          <a:p>
            <a:pPr defTabSz="715756"/>
            <a:r>
              <a:rPr lang="ru-RU" alt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САМОЗАНЯТЫХ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536400" y="4477083"/>
            <a:ext cx="1131134" cy="224362"/>
          </a:xfrm>
          <a:prstGeom prst="rect">
            <a:avLst/>
          </a:prstGeom>
        </p:spPr>
        <p:txBody>
          <a:bodyPr wrap="square" lIns="71315" tIns="35658" rIns="71315" bIns="35658">
            <a:spAutoFit/>
          </a:bodyPr>
          <a:lstStyle/>
          <a:p>
            <a:pPr algn="ctr" defTabSz="715756">
              <a:lnSpc>
                <a:spcPct val="90000"/>
              </a:lnSpc>
            </a:pP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773369" y="4483922"/>
            <a:ext cx="1131134" cy="224362"/>
          </a:xfrm>
          <a:prstGeom prst="rect">
            <a:avLst/>
          </a:prstGeom>
        </p:spPr>
        <p:txBody>
          <a:bodyPr wrap="square" lIns="71315" tIns="35658" rIns="71315" bIns="35658">
            <a:spAutoFit/>
          </a:bodyPr>
          <a:lstStyle/>
          <a:p>
            <a:pPr algn="ctr" defTabSz="715756">
              <a:lnSpc>
                <a:spcPct val="90000"/>
              </a:lnSpc>
            </a:pP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2903442" y="4477083"/>
            <a:ext cx="1131134" cy="224362"/>
          </a:xfrm>
          <a:prstGeom prst="rect">
            <a:avLst/>
          </a:prstGeom>
        </p:spPr>
        <p:txBody>
          <a:bodyPr wrap="square" lIns="71315" tIns="35658" rIns="71315" bIns="35658">
            <a:spAutoFit/>
          </a:bodyPr>
          <a:lstStyle/>
          <a:p>
            <a:pPr algn="ctr" defTabSz="715756">
              <a:lnSpc>
                <a:spcPct val="90000"/>
              </a:lnSpc>
            </a:pP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06.2022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307439" y="3460334"/>
            <a:ext cx="620115" cy="24129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none" lIns="71315" tIns="35658" rIns="71315" bIns="35658">
            <a:spAutoFit/>
          </a:bodyPr>
          <a:lstStyle/>
          <a:p>
            <a:pPr algn="ctr" defTabSz="715756"/>
            <a:r>
              <a:rPr lang="ru-RU" altLang="ru-RU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единиц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839976" y="3437359"/>
            <a:ext cx="2956017" cy="118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315" tIns="35658" rIns="71315" bIns="35658">
            <a:spAutoFit/>
          </a:bodyPr>
          <a:lstStyle/>
          <a:p>
            <a:pPr defTabSz="715756"/>
            <a:r>
              <a:rPr lang="ru-RU" alt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молодые лица до 30 лет заняты в таких отраслях как:</a:t>
            </a:r>
          </a:p>
          <a:p>
            <a:pPr marL="171450" indent="-171450" defTabSz="715756">
              <a:buFontTx/>
              <a:buChar char="-"/>
            </a:pPr>
            <a:r>
              <a:rPr lang="ru-RU" alt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Финансы</a:t>
            </a:r>
          </a:p>
          <a:p>
            <a:pPr marL="171450" indent="-171450" defTabSz="715756">
              <a:buFontTx/>
              <a:buChar char="-"/>
            </a:pPr>
            <a:r>
              <a:rPr lang="ru-RU" alt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Торговля</a:t>
            </a:r>
          </a:p>
          <a:p>
            <a:pPr marL="171450" indent="-171450" defTabSz="715756">
              <a:buFontTx/>
              <a:buChar char="-"/>
            </a:pPr>
            <a:r>
              <a:rPr lang="ru-RU" alt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Сфера услуг</a:t>
            </a:r>
          </a:p>
          <a:p>
            <a:pPr marL="171450" indent="-171450" defTabSz="715756">
              <a:buFontTx/>
              <a:buChar char="-"/>
            </a:pPr>
            <a:r>
              <a:rPr lang="ru-RU" alt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 сектор</a:t>
            </a:r>
          </a:p>
        </p:txBody>
      </p:sp>
    </p:spTree>
    <p:extLst>
      <p:ext uri="{BB962C8B-B14F-4D97-AF65-F5344CB8AC3E}">
        <p14:creationId xmlns:p14="http://schemas.microsoft.com/office/powerpoint/2010/main" val="156586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-20538"/>
            <a:ext cx="9144000" cy="91556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9606" y="231535"/>
            <a:ext cx="3411939" cy="450925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defTabSz="613490">
              <a:lnSpc>
                <a:spcPct val="90000"/>
              </a:lnSpc>
            </a:pPr>
            <a:r>
              <a:rPr lang="ru-RU" sz="14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ИНСТИТУТЫ ПОДДЕРЖКИ БИЗНЕСА ЯРОСЛАВСКОЙ ОБЛАСТИ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Номер слайда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</a:rPr>
              <a:pPr/>
              <a:t>3</a:t>
            </a:fld>
            <a:endParaRPr lang="ru-RU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1547664" y="1373460"/>
            <a:ext cx="1872068" cy="551843"/>
          </a:xfrm>
          <a:prstGeom prst="rect">
            <a:avLst/>
          </a:prstGeom>
          <a:solidFill>
            <a:srgbClr val="AF765D"/>
          </a:solidFill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ЛЬГОТЫ</a:t>
            </a:r>
          </a:p>
        </p:txBody>
      </p:sp>
      <p:sp>
        <p:nvSpPr>
          <p:cNvPr id="141" name="Прямоугольник 140"/>
          <p:cNvSpPr/>
          <p:nvPr/>
        </p:nvSpPr>
        <p:spPr>
          <a:xfrm>
            <a:off x="5679432" y="1376154"/>
            <a:ext cx="1872068" cy="551843"/>
          </a:xfrm>
          <a:prstGeom prst="rect">
            <a:avLst/>
          </a:prstGeom>
          <a:solidFill>
            <a:srgbClr val="AF765D"/>
          </a:solidFill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</a:t>
            </a:r>
          </a:p>
        </p:txBody>
      </p:sp>
      <p:sp>
        <p:nvSpPr>
          <p:cNvPr id="142" name="Прямоугольник 141"/>
          <p:cNvSpPr/>
          <p:nvPr/>
        </p:nvSpPr>
        <p:spPr>
          <a:xfrm>
            <a:off x="3607974" y="2091915"/>
            <a:ext cx="1872068" cy="551843"/>
          </a:xfrm>
          <a:prstGeom prst="rect">
            <a:avLst/>
          </a:prstGeom>
          <a:solidFill>
            <a:srgbClr val="AF765D"/>
          </a:solidFill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ИМУЩЕСТВЕННЫЕ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3613548" y="1373460"/>
            <a:ext cx="1872068" cy="551843"/>
          </a:xfrm>
          <a:prstGeom prst="rect">
            <a:avLst/>
          </a:prstGeom>
          <a:solidFill>
            <a:srgbClr val="AF765D"/>
          </a:solidFill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</a:t>
            </a:r>
          </a:p>
        </p:txBody>
      </p:sp>
      <p:sp>
        <p:nvSpPr>
          <p:cNvPr id="144" name="Прямоугольник 143"/>
          <p:cNvSpPr/>
          <p:nvPr/>
        </p:nvSpPr>
        <p:spPr>
          <a:xfrm>
            <a:off x="1547664" y="2087349"/>
            <a:ext cx="1872068" cy="551843"/>
          </a:xfrm>
          <a:prstGeom prst="rect">
            <a:avLst/>
          </a:prstGeom>
          <a:solidFill>
            <a:srgbClr val="AF765D"/>
          </a:solidFill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ИНФОРМАЦИОННО-КОНСУЛЬТАЦИОННЫЕ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5679432" y="2091915"/>
            <a:ext cx="1872068" cy="551843"/>
          </a:xfrm>
          <a:prstGeom prst="rect">
            <a:avLst/>
          </a:prstGeom>
          <a:solidFill>
            <a:srgbClr val="AF765D"/>
          </a:solidFill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ПРОДВИЖЕНИЕ, МАРКЕТИНГ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128" y="3157337"/>
            <a:ext cx="1439461" cy="5225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16" y="3274685"/>
            <a:ext cx="1283824" cy="2878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35" y="3253882"/>
            <a:ext cx="1715455" cy="3404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27" y="3165466"/>
            <a:ext cx="983158" cy="4059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623" y="3922840"/>
            <a:ext cx="404122" cy="43482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71580"/>
            <a:ext cx="1978001" cy="4561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0" y="3157337"/>
            <a:ext cx="1322047" cy="52604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62" y="3908555"/>
            <a:ext cx="615400" cy="463395"/>
          </a:xfrm>
          <a:prstGeom prst="rect">
            <a:avLst/>
          </a:prstGeom>
        </p:spPr>
      </p:pic>
      <p:sp>
        <p:nvSpPr>
          <p:cNvPr id="23" name="Прямоугольник 22">
            <a:hlinkClick r:id="rId10"/>
          </p:cNvPr>
          <p:cNvSpPr/>
          <p:nvPr/>
        </p:nvSpPr>
        <p:spPr>
          <a:xfrm>
            <a:off x="7563090" y="299972"/>
            <a:ext cx="1425354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мойбизнес76.рф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563090" y="509956"/>
            <a:ext cx="1293908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(4852) </a:t>
            </a:r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594-754</a:t>
            </a:r>
          </a:p>
        </p:txBody>
      </p:sp>
    </p:spTree>
    <p:extLst>
      <p:ext uri="{BB962C8B-B14F-4D97-AF65-F5344CB8AC3E}">
        <p14:creationId xmlns:p14="http://schemas.microsoft.com/office/powerpoint/2010/main" val="426150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4876006"/>
            <a:ext cx="576064" cy="273844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4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241522" y="4604210"/>
            <a:ext cx="3037334" cy="397658"/>
          </a:xfrm>
          <a:prstGeom prst="rect">
            <a:avLst/>
          </a:prstGeom>
        </p:spPr>
        <p:txBody>
          <a:bodyPr lIns="102396" tIns="51198" rIns="102396" bIns="5119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условиях </a:t>
            </a:r>
            <a:r>
              <a:rPr lang="ru-RU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5% с </a:t>
            </a:r>
            <a:r>
              <a:rPr lang="ru-RU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софинансированием</a:t>
            </a:r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372" y="263799"/>
            <a:ext cx="2030412" cy="44196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7540" y="267494"/>
            <a:ext cx="315047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2000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ФИНАНСОВАЯ ПОДДЕРЖКА МСП</a:t>
            </a:r>
          </a:p>
          <a:p>
            <a:pPr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ЛЬГОТНЫЕ ЗАЙМЫ</a:t>
            </a:r>
            <a:endParaRPr lang="ru-RU" sz="1400" b="1" i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331640" y="2931525"/>
            <a:ext cx="2039003" cy="1496032"/>
          </a:xfrm>
          <a:prstGeom prst="rect">
            <a:avLst/>
          </a:prstGeom>
          <a:noFill/>
          <a:ln w="3175" cap="flat" cmpd="sng" algn="ctr">
            <a:solidFill>
              <a:srgbClr val="9C674E"/>
            </a:solidFill>
            <a:prstDash val="solid"/>
            <a:miter lim="800000"/>
          </a:ln>
          <a:effectLst/>
        </p:spPr>
        <p:txBody>
          <a:bodyPr lIns="102396" tIns="51198" rIns="102396" bIns="51198" rtlCol="0" anchor="ctr"/>
          <a:lstStyle/>
          <a:p>
            <a:pPr algn="ctr" defTabSz="1114990">
              <a:defRPr/>
            </a:pPr>
            <a:endParaRPr lang="ru-RU" sz="1200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C1A95DF1-80C2-4947-9BD2-28B0E0161445}"/>
              </a:ext>
            </a:extLst>
          </p:cNvPr>
          <p:cNvSpPr/>
          <p:nvPr/>
        </p:nvSpPr>
        <p:spPr>
          <a:xfrm>
            <a:off x="1666124" y="2963579"/>
            <a:ext cx="137003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lnSpc>
                <a:spcPct val="90000"/>
              </a:lnSpc>
            </a:pPr>
            <a:r>
              <a:rPr lang="ru-RU" sz="1200" b="1" dirty="0">
                <a:solidFill>
                  <a:srgbClr val="9C67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НАЧИНАЮЩИЙ</a:t>
            </a:r>
          </a:p>
          <a:p>
            <a:pPr algn="ctr" hangingPunct="0">
              <a:lnSpc>
                <a:spcPct val="90000"/>
              </a:lnSpc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осуществление деятельности менее 1 года</a:t>
            </a:r>
            <a:endParaRPr lang="ru-RU" sz="800" b="1" dirty="0">
              <a:solidFill>
                <a:srgbClr val="9C674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C1A95DF1-80C2-4947-9BD2-28B0E0161445}"/>
              </a:ext>
            </a:extLst>
          </p:cNvPr>
          <p:cNvSpPr/>
          <p:nvPr/>
        </p:nvSpPr>
        <p:spPr>
          <a:xfrm>
            <a:off x="3818885" y="2957319"/>
            <a:ext cx="146845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lnSpc>
                <a:spcPct val="90000"/>
              </a:lnSpc>
            </a:pPr>
            <a:r>
              <a:rPr lang="ru-RU" sz="1200" b="1" dirty="0">
                <a:solidFill>
                  <a:srgbClr val="9C67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САМОЗАНЯТЫЙ</a:t>
            </a:r>
          </a:p>
          <a:p>
            <a:pPr algn="ctr" hangingPunct="0">
              <a:lnSpc>
                <a:spcPct val="90000"/>
              </a:lnSpc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плательщикам налога на профессиональный доход</a:t>
            </a:r>
            <a:endParaRPr lang="ru-RU" sz="800" b="1" dirty="0">
              <a:solidFill>
                <a:srgbClr val="9C674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504990" y="2931397"/>
            <a:ext cx="2039003" cy="1496032"/>
          </a:xfrm>
          <a:prstGeom prst="rect">
            <a:avLst/>
          </a:prstGeom>
          <a:noFill/>
          <a:ln w="3175" cap="flat" cmpd="sng" algn="ctr">
            <a:solidFill>
              <a:srgbClr val="9C674E"/>
            </a:solidFill>
            <a:prstDash val="solid"/>
            <a:miter lim="800000"/>
          </a:ln>
          <a:effectLst/>
        </p:spPr>
        <p:txBody>
          <a:bodyPr lIns="102396" tIns="51198" rIns="102396" bIns="51198" rtlCol="0" anchor="ctr"/>
          <a:lstStyle/>
          <a:p>
            <a:pPr algn="ctr" defTabSz="1114990">
              <a:defRPr/>
            </a:pPr>
            <a:endParaRPr lang="ru-RU" sz="1200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10962" y="1329761"/>
            <a:ext cx="2039003" cy="1496032"/>
          </a:xfrm>
          <a:prstGeom prst="rect">
            <a:avLst/>
          </a:prstGeom>
          <a:noFill/>
          <a:ln w="3175" cap="flat" cmpd="sng" algn="ctr">
            <a:solidFill>
              <a:srgbClr val="9C674E"/>
            </a:solidFill>
            <a:prstDash val="solid"/>
            <a:miter lim="800000"/>
          </a:ln>
          <a:effectLst/>
        </p:spPr>
        <p:txBody>
          <a:bodyPr lIns="102396" tIns="51198" rIns="102396" bIns="51198" rtlCol="0" anchor="ctr"/>
          <a:lstStyle/>
          <a:p>
            <a:pPr algn="ctr" defTabSz="1114990">
              <a:defRPr/>
            </a:pPr>
            <a:endParaRPr lang="ru-RU" sz="1200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C1A95DF1-80C2-4947-9BD2-28B0E0161445}"/>
              </a:ext>
            </a:extLst>
          </p:cNvPr>
          <p:cNvSpPr/>
          <p:nvPr/>
        </p:nvSpPr>
        <p:spPr>
          <a:xfrm>
            <a:off x="3649628" y="1362740"/>
            <a:ext cx="176166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lnSpc>
                <a:spcPct val="90000"/>
              </a:lnSpc>
            </a:pPr>
            <a:r>
              <a:rPr lang="ru-RU" sz="1200" b="1" dirty="0">
                <a:solidFill>
                  <a:srgbClr val="9C67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ИНВЕСТИЦИОННЫЙ</a:t>
            </a:r>
          </a:p>
          <a:p>
            <a:pPr algn="ctr" hangingPunct="0">
              <a:lnSpc>
                <a:spcPct val="90000"/>
              </a:lnSpc>
            </a:pPr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 инвестиционные цели (модернизация, технологическое перевооружение, расширение производства)</a:t>
            </a:r>
            <a:endParaRPr lang="ru-RU" sz="1000" b="1" dirty="0">
              <a:solidFill>
                <a:srgbClr val="9C674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C1A95DF1-80C2-4947-9BD2-28B0E0161445}"/>
              </a:ext>
            </a:extLst>
          </p:cNvPr>
          <p:cNvSpPr/>
          <p:nvPr/>
        </p:nvSpPr>
        <p:spPr>
          <a:xfrm>
            <a:off x="5867850" y="1333315"/>
            <a:ext cx="176166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lnSpc>
                <a:spcPct val="90000"/>
              </a:lnSpc>
            </a:pPr>
            <a:r>
              <a:rPr lang="ru-RU" sz="1200" b="1" dirty="0">
                <a:solidFill>
                  <a:srgbClr val="9C67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ОБОРОТНЫЙ</a:t>
            </a:r>
          </a:p>
          <a:p>
            <a:pPr algn="ctr" hangingPunct="0">
              <a:lnSpc>
                <a:spcPct val="90000"/>
              </a:lnSpc>
            </a:pPr>
            <a:r>
              <a:rPr lang="ru-RU" sz="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 пополнение оборотных средств</a:t>
            </a:r>
            <a:endParaRPr lang="ru-RU" sz="800" b="1" dirty="0">
              <a:solidFill>
                <a:srgbClr val="9C674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681186" y="1326795"/>
            <a:ext cx="2039003" cy="1496032"/>
          </a:xfrm>
          <a:prstGeom prst="rect">
            <a:avLst/>
          </a:prstGeom>
          <a:noFill/>
          <a:ln w="3175" cap="flat" cmpd="sng" algn="ctr">
            <a:solidFill>
              <a:srgbClr val="9C674E"/>
            </a:solidFill>
            <a:prstDash val="solid"/>
            <a:miter lim="800000"/>
          </a:ln>
          <a:effectLst/>
        </p:spPr>
        <p:txBody>
          <a:bodyPr lIns="102396" tIns="51198" rIns="102396" bIns="51198" rtlCol="0" anchor="ctr"/>
          <a:lstStyle/>
          <a:p>
            <a:pPr algn="ctr" defTabSz="1114990">
              <a:defRPr/>
            </a:pPr>
            <a:endParaRPr lang="ru-RU" sz="1200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571422" y="2053782"/>
            <a:ext cx="6463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Размер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C1A95DF1-80C2-4947-9BD2-28B0E0161445}"/>
              </a:ext>
            </a:extLst>
          </p:cNvPr>
          <p:cNvSpPr/>
          <p:nvPr/>
        </p:nvSpPr>
        <p:spPr>
          <a:xfrm>
            <a:off x="4243563" y="2046833"/>
            <a:ext cx="9492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1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563282" y="2277305"/>
            <a:ext cx="6463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Ставка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C1A95DF1-80C2-4947-9BD2-28B0E0161445}"/>
              </a:ext>
            </a:extLst>
          </p:cNvPr>
          <p:cNvSpPr/>
          <p:nvPr/>
        </p:nvSpPr>
        <p:spPr>
          <a:xfrm>
            <a:off x="4244852" y="2268359"/>
            <a:ext cx="9428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r>
              <a:rPr lang="ru-RU" sz="10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r>
              <a:rPr lang="ru-RU" sz="10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571422" y="2492152"/>
            <a:ext cx="4926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C1A95DF1-80C2-4947-9BD2-28B0E0161445}"/>
              </a:ext>
            </a:extLst>
          </p:cNvPr>
          <p:cNvSpPr/>
          <p:nvPr/>
        </p:nvSpPr>
        <p:spPr>
          <a:xfrm>
            <a:off x="4353670" y="2469707"/>
            <a:ext cx="6767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ru-RU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958434" y="2017232"/>
            <a:ext cx="6463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Размер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C1A95DF1-80C2-4947-9BD2-28B0E0161445}"/>
              </a:ext>
            </a:extLst>
          </p:cNvPr>
          <p:cNvSpPr/>
          <p:nvPr/>
        </p:nvSpPr>
        <p:spPr>
          <a:xfrm>
            <a:off x="6630575" y="2010283"/>
            <a:ext cx="9492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1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950294" y="2240755"/>
            <a:ext cx="6463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Ставка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C1A95DF1-80C2-4947-9BD2-28B0E0161445}"/>
              </a:ext>
            </a:extLst>
          </p:cNvPr>
          <p:cNvSpPr/>
          <p:nvPr/>
        </p:nvSpPr>
        <p:spPr>
          <a:xfrm>
            <a:off x="6631864" y="2231809"/>
            <a:ext cx="9925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r>
              <a:rPr lang="ru-RU" sz="10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r>
              <a:rPr lang="ru-RU" sz="10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958434" y="2455602"/>
            <a:ext cx="4926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C1A95DF1-80C2-4947-9BD2-28B0E0161445}"/>
              </a:ext>
            </a:extLst>
          </p:cNvPr>
          <p:cNvSpPr/>
          <p:nvPr/>
        </p:nvSpPr>
        <p:spPr>
          <a:xfrm>
            <a:off x="6740682" y="2433157"/>
            <a:ext cx="7553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331790" y="1332679"/>
            <a:ext cx="2039003" cy="1496032"/>
          </a:xfrm>
          <a:prstGeom prst="rect">
            <a:avLst/>
          </a:prstGeom>
          <a:noFill/>
          <a:ln w="3175" cap="flat" cmpd="sng" algn="ctr">
            <a:solidFill>
              <a:srgbClr val="9C674E"/>
            </a:solidFill>
            <a:prstDash val="solid"/>
            <a:miter lim="800000"/>
          </a:ln>
          <a:effectLst/>
        </p:spPr>
        <p:txBody>
          <a:bodyPr lIns="102396" tIns="51198" rIns="102396" bIns="51198" rtlCol="0" anchor="ctr"/>
          <a:lstStyle/>
          <a:p>
            <a:pPr algn="ctr" defTabSz="1114990">
              <a:defRPr/>
            </a:pPr>
            <a:endParaRPr lang="ru-RU" sz="1200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C1A95DF1-80C2-4947-9BD2-28B0E0161445}"/>
              </a:ext>
            </a:extLst>
          </p:cNvPr>
          <p:cNvSpPr/>
          <p:nvPr/>
        </p:nvSpPr>
        <p:spPr>
          <a:xfrm>
            <a:off x="1556134" y="1362740"/>
            <a:ext cx="1609732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lnSpc>
                <a:spcPct val="90000"/>
              </a:lnSpc>
            </a:pPr>
            <a:r>
              <a:rPr lang="ru-RU" sz="1200" b="1" dirty="0">
                <a:solidFill>
                  <a:srgbClr val="9C67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АНТИКРИЗИСНЫЙ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730299" y="3611811"/>
            <a:ext cx="6463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Размер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3722159" y="3835334"/>
            <a:ext cx="6463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Ставка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3730299" y="4050181"/>
            <a:ext cx="4926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1533985" y="3607337"/>
            <a:ext cx="6463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Размер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C1A95DF1-80C2-4947-9BD2-28B0E0161445}"/>
              </a:ext>
            </a:extLst>
          </p:cNvPr>
          <p:cNvSpPr/>
          <p:nvPr/>
        </p:nvSpPr>
        <p:spPr>
          <a:xfrm>
            <a:off x="2206126" y="3600388"/>
            <a:ext cx="1072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ru-RU" sz="1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525845" y="3830860"/>
            <a:ext cx="6463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Ставка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C1A95DF1-80C2-4947-9BD2-28B0E0161445}"/>
              </a:ext>
            </a:extLst>
          </p:cNvPr>
          <p:cNvSpPr/>
          <p:nvPr/>
        </p:nvSpPr>
        <p:spPr>
          <a:xfrm>
            <a:off x="2207415" y="3821914"/>
            <a:ext cx="8931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r>
              <a:rPr lang="ru-RU" sz="10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10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533985" y="4045707"/>
            <a:ext cx="4926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C1A95DF1-80C2-4947-9BD2-28B0E0161445}"/>
              </a:ext>
            </a:extLst>
          </p:cNvPr>
          <p:cNvSpPr/>
          <p:nvPr/>
        </p:nvSpPr>
        <p:spPr>
          <a:xfrm>
            <a:off x="2316233" y="4023262"/>
            <a:ext cx="6767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ru-RU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1556134" y="2065728"/>
            <a:ext cx="6463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Размер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C1A95DF1-80C2-4947-9BD2-28B0E0161445}"/>
              </a:ext>
            </a:extLst>
          </p:cNvPr>
          <p:cNvSpPr/>
          <p:nvPr/>
        </p:nvSpPr>
        <p:spPr>
          <a:xfrm>
            <a:off x="2228275" y="2058779"/>
            <a:ext cx="1072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ru-RU" sz="1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547994" y="2289251"/>
            <a:ext cx="6463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Ставка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C1A95DF1-80C2-4947-9BD2-28B0E0161445}"/>
              </a:ext>
            </a:extLst>
          </p:cNvPr>
          <p:cNvSpPr/>
          <p:nvPr/>
        </p:nvSpPr>
        <p:spPr>
          <a:xfrm>
            <a:off x="2229564" y="2280305"/>
            <a:ext cx="8931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r>
              <a:rPr lang="ru-RU" sz="10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10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556134" y="2504098"/>
            <a:ext cx="4926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xmlns="" id="{C1A95DF1-80C2-4947-9BD2-28B0E0161445}"/>
              </a:ext>
            </a:extLst>
          </p:cNvPr>
          <p:cNvSpPr/>
          <p:nvPr/>
        </p:nvSpPr>
        <p:spPr>
          <a:xfrm>
            <a:off x="2338382" y="2481653"/>
            <a:ext cx="7344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xmlns="" id="{C1A95DF1-80C2-4947-9BD2-28B0E0161445}"/>
              </a:ext>
            </a:extLst>
          </p:cNvPr>
          <p:cNvSpPr/>
          <p:nvPr/>
        </p:nvSpPr>
        <p:spPr>
          <a:xfrm>
            <a:off x="4338567" y="3611811"/>
            <a:ext cx="1072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ru-RU" sz="1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C1A95DF1-80C2-4947-9BD2-28B0E0161445}"/>
              </a:ext>
            </a:extLst>
          </p:cNvPr>
          <p:cNvSpPr/>
          <p:nvPr/>
        </p:nvSpPr>
        <p:spPr>
          <a:xfrm>
            <a:off x="4339856" y="3833337"/>
            <a:ext cx="8931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r>
              <a:rPr lang="ru-RU" sz="10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10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C1A95DF1-80C2-4947-9BD2-28B0E0161445}"/>
              </a:ext>
            </a:extLst>
          </p:cNvPr>
          <p:cNvSpPr/>
          <p:nvPr/>
        </p:nvSpPr>
        <p:spPr>
          <a:xfrm>
            <a:off x="4448674" y="4034685"/>
            <a:ext cx="6767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ru-RU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677849" y="2931397"/>
            <a:ext cx="2039003" cy="1496032"/>
          </a:xfrm>
          <a:prstGeom prst="rect">
            <a:avLst/>
          </a:prstGeom>
          <a:noFill/>
          <a:ln w="3175" cap="flat" cmpd="sng" algn="ctr">
            <a:solidFill>
              <a:srgbClr val="9C674E"/>
            </a:solidFill>
            <a:prstDash val="solid"/>
            <a:miter lim="800000"/>
          </a:ln>
          <a:effectLst/>
        </p:spPr>
        <p:txBody>
          <a:bodyPr lIns="102396" tIns="51198" rIns="102396" bIns="51198" rtlCol="0" anchor="ctr"/>
          <a:lstStyle/>
          <a:p>
            <a:pPr algn="ctr" defTabSz="1114990">
              <a:defRPr/>
            </a:pPr>
            <a:endParaRPr lang="ru-RU" sz="1200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xmlns="" id="{C1A95DF1-80C2-4947-9BD2-28B0E0161445}"/>
              </a:ext>
            </a:extLst>
          </p:cNvPr>
          <p:cNvSpPr/>
          <p:nvPr/>
        </p:nvSpPr>
        <p:spPr>
          <a:xfrm>
            <a:off x="5857888" y="3002584"/>
            <a:ext cx="1687896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lnSpc>
                <a:spcPct val="90000"/>
              </a:lnSpc>
            </a:pPr>
            <a:r>
              <a:rPr lang="ru-RU" sz="1200" b="1" dirty="0">
                <a:solidFill>
                  <a:srgbClr val="9C67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ПОРУЧИТЕЛЬСТВО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5721598" y="3579862"/>
            <a:ext cx="6463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Размер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xmlns="" id="{C1A95DF1-80C2-4947-9BD2-28B0E0161445}"/>
              </a:ext>
            </a:extLst>
          </p:cNvPr>
          <p:cNvSpPr/>
          <p:nvPr/>
        </p:nvSpPr>
        <p:spPr>
          <a:xfrm>
            <a:off x="6750922" y="3554510"/>
            <a:ext cx="10198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1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721598" y="3818988"/>
            <a:ext cx="12266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Вознаграждение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xmlns="" id="{C1A95DF1-80C2-4947-9BD2-28B0E0161445}"/>
              </a:ext>
            </a:extLst>
          </p:cNvPr>
          <p:cNvSpPr/>
          <p:nvPr/>
        </p:nvSpPr>
        <p:spPr>
          <a:xfrm>
            <a:off x="6761341" y="3806641"/>
            <a:ext cx="9989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0,5%</a:t>
            </a:r>
            <a:r>
              <a:rPr lang="ru-RU" sz="10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10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712635" y="4016291"/>
            <a:ext cx="4926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C1A95DF1-80C2-4947-9BD2-28B0E0161445}"/>
              </a:ext>
            </a:extLst>
          </p:cNvPr>
          <p:cNvSpPr/>
          <p:nvPr/>
        </p:nvSpPr>
        <p:spPr>
          <a:xfrm>
            <a:off x="6892804" y="3991536"/>
            <a:ext cx="6767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ru-RU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</p:txBody>
      </p:sp>
      <p:sp>
        <p:nvSpPr>
          <p:cNvPr id="75" name="Прямоугольник 74">
            <a:hlinkClick r:id="rId4"/>
          </p:cNvPr>
          <p:cNvSpPr/>
          <p:nvPr/>
        </p:nvSpPr>
        <p:spPr>
          <a:xfrm>
            <a:off x="7587849" y="344311"/>
            <a:ext cx="925217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fond76.ru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7587849" y="538765"/>
            <a:ext cx="1340395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(4852) </a:t>
            </a:r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58-80-84</a:t>
            </a:r>
          </a:p>
        </p:txBody>
      </p:sp>
    </p:spTree>
    <p:extLst>
      <p:ext uri="{BB962C8B-B14F-4D97-AF65-F5344CB8AC3E}">
        <p14:creationId xmlns:p14="http://schemas.microsoft.com/office/powerpoint/2010/main" val="3770564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-24444"/>
            <a:ext cx="9144000" cy="91556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Номер слайда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5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93D70817-363E-44FC-82E6-C958B1075EB3}"/>
              </a:ext>
            </a:extLst>
          </p:cNvPr>
          <p:cNvSpPr/>
          <p:nvPr/>
        </p:nvSpPr>
        <p:spPr>
          <a:xfrm>
            <a:off x="5883633" y="1230254"/>
            <a:ext cx="2864831" cy="549407"/>
          </a:xfrm>
          <a:prstGeom prst="rightArrow">
            <a:avLst>
              <a:gd name="adj1" fmla="val 100000"/>
              <a:gd name="adj2" fmla="val 37795"/>
            </a:avLst>
          </a:prstGeom>
          <a:solidFill>
            <a:srgbClr val="E3D0C7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lnSpc>
                <a:spcPct val="80000"/>
              </a:lnSpc>
            </a:pPr>
            <a:r>
              <a:rPr lang="ru-RU" sz="1200" b="1" dirty="0">
                <a:solidFill>
                  <a:prstClr val="white"/>
                </a:solidFill>
                <a:cs typeface="Arial" panose="020B0604020202020204" pitchFamily="34" charset="0"/>
              </a:rPr>
              <a:t>НА ЧТО</a:t>
            </a:r>
            <a:r>
              <a:rPr lang="en-US" sz="1200" b="1" dirty="0">
                <a:solidFill>
                  <a:prstClr val="white"/>
                </a:solidFill>
                <a:cs typeface="Arial" panose="020B0604020202020204" pitchFamily="34" charset="0"/>
              </a:rPr>
              <a:t>?</a:t>
            </a:r>
            <a:endParaRPr lang="ru-RU" sz="12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D22DC1C0-3BBC-4B7F-AD37-27A4875D985C}"/>
              </a:ext>
            </a:extLst>
          </p:cNvPr>
          <p:cNvSpPr/>
          <p:nvPr/>
        </p:nvSpPr>
        <p:spPr>
          <a:xfrm>
            <a:off x="3233375" y="1230255"/>
            <a:ext cx="2864831" cy="549407"/>
          </a:xfrm>
          <a:prstGeom prst="rightArrow">
            <a:avLst>
              <a:gd name="adj1" fmla="val 100000"/>
              <a:gd name="adj2" fmla="val 32247"/>
            </a:avLst>
          </a:prstGeom>
          <a:solidFill>
            <a:srgbClr val="CCA898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pPr algn="ctr" defTabSz="1132582"/>
            <a:r>
              <a:rPr lang="ru-RU" sz="1200" b="1" dirty="0">
                <a:solidFill>
                  <a:prstClr val="white"/>
                </a:solidFill>
              </a:rPr>
              <a:t>УСЛОВИЯ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xmlns="" id="{8639EE15-36FF-4C4F-B333-3356F190F97C}"/>
              </a:ext>
            </a:extLst>
          </p:cNvPr>
          <p:cNvSpPr/>
          <p:nvPr/>
        </p:nvSpPr>
        <p:spPr>
          <a:xfrm>
            <a:off x="538940" y="1230255"/>
            <a:ext cx="2937451" cy="549407"/>
          </a:xfrm>
          <a:prstGeom prst="rightArrow">
            <a:avLst>
              <a:gd name="adj1" fmla="val 100000"/>
              <a:gd name="adj2" fmla="val 38904"/>
            </a:avLst>
          </a:prstGeom>
          <a:solidFill>
            <a:srgbClr val="AF765D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pPr algn="ctr" defTabSz="1132582"/>
            <a:r>
              <a:rPr lang="ru-RU" sz="1200" b="1" dirty="0">
                <a:solidFill>
                  <a:prstClr val="white"/>
                </a:solidFill>
              </a:rPr>
              <a:t>СУММА И СРОКИ ВЫДАЧИ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49843213-AE33-41CF-8D97-8BB5C5ADC5CF}"/>
              </a:ext>
            </a:extLst>
          </p:cNvPr>
          <p:cNvCxnSpPr>
            <a:cxnSpLocks/>
          </p:cNvCxnSpPr>
          <p:nvPr/>
        </p:nvCxnSpPr>
        <p:spPr>
          <a:xfrm>
            <a:off x="3203848" y="1903066"/>
            <a:ext cx="0" cy="2592288"/>
          </a:xfrm>
          <a:prstGeom prst="line">
            <a:avLst/>
          </a:prstGeom>
          <a:ln>
            <a:solidFill>
              <a:srgbClr val="AF7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1369D1DF-FBDC-4C53-B7E8-C51FB6819E0E}"/>
              </a:ext>
            </a:extLst>
          </p:cNvPr>
          <p:cNvCxnSpPr>
            <a:cxnSpLocks/>
          </p:cNvCxnSpPr>
          <p:nvPr/>
        </p:nvCxnSpPr>
        <p:spPr>
          <a:xfrm>
            <a:off x="5934432" y="1923678"/>
            <a:ext cx="0" cy="2592288"/>
          </a:xfrm>
          <a:prstGeom prst="line">
            <a:avLst/>
          </a:prstGeom>
          <a:ln>
            <a:solidFill>
              <a:srgbClr val="AF7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EDB05FA3-A87B-4944-83A7-91691985A100}"/>
              </a:ext>
            </a:extLst>
          </p:cNvPr>
          <p:cNvSpPr txBox="1"/>
          <p:nvPr/>
        </p:nvSpPr>
        <p:spPr>
          <a:xfrm>
            <a:off x="838111" y="1987609"/>
            <a:ext cx="2615468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</a:pPr>
            <a:endParaRPr lang="ru-RU" dirty="0">
              <a:solidFill>
                <a:srgbClr val="7A1315"/>
              </a:solidFill>
              <a:cs typeface="Arial" panose="020B0604020202020204" pitchFamily="34" charset="0"/>
            </a:endParaRPr>
          </a:p>
          <a:p>
            <a:pPr defTabSz="914400">
              <a:lnSpc>
                <a:spcPct val="150000"/>
              </a:lnSpc>
            </a:pPr>
            <a:r>
              <a:rPr lang="ru-RU" sz="1400" b="1" dirty="0">
                <a:solidFill>
                  <a:srgbClr val="7A1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100 тыс. рублей</a:t>
            </a:r>
          </a:p>
          <a:p>
            <a:pPr defTabSz="914400">
              <a:lnSpc>
                <a:spcPct val="150000"/>
              </a:lnSpc>
            </a:pPr>
            <a:r>
              <a:rPr lang="ru-RU" sz="1400" b="1" dirty="0">
                <a:solidFill>
                  <a:srgbClr val="7A1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500 тыс. рублей</a:t>
            </a:r>
          </a:p>
          <a:p>
            <a:pPr defTabSz="914400">
              <a:lnSpc>
                <a:spcPct val="150000"/>
              </a:lnSpc>
            </a:pPr>
            <a:endParaRPr lang="ru-RU" sz="1400" dirty="0">
              <a:solidFill>
                <a:srgbClr val="7A1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50000"/>
              </a:lnSpc>
            </a:pPr>
            <a:r>
              <a:rPr lang="ru-RU" sz="1400" b="1" dirty="0">
                <a:solidFill>
                  <a:srgbClr val="7A1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3-4 квартал 2022 года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90223"/>
            <a:ext cx="4572000" cy="2862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700309">
              <a:lnSpc>
                <a:spcPct val="90000"/>
              </a:lnSpc>
            </a:pPr>
            <a:r>
              <a:rPr lang="ru-RU" sz="14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 МОЛОДЫМ ПРЕДПРИНИМАТЕЛЯМ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2248585"/>
            <a:ext cx="23762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Tx/>
              <a:buChar char="-"/>
            </a:pPr>
            <a:r>
              <a:rPr lang="ru-RU" sz="1400" dirty="0">
                <a:solidFill>
                  <a:srgbClr val="381E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до 25 лет</a:t>
            </a:r>
          </a:p>
          <a:p>
            <a:pPr defTabSz="914400"/>
            <a:endParaRPr lang="ru-RU" sz="1400" dirty="0">
              <a:solidFill>
                <a:srgbClr val="381E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Tx/>
              <a:buChar char="-"/>
            </a:pPr>
            <a:r>
              <a:rPr lang="ru-RU" sz="1400" dirty="0">
                <a:solidFill>
                  <a:srgbClr val="381E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бесплатное обучение в центре «Мой бизнес»</a:t>
            </a:r>
          </a:p>
          <a:p>
            <a:pPr defTabSz="914400"/>
            <a:endParaRPr lang="ru-RU" sz="1400" dirty="0">
              <a:solidFill>
                <a:srgbClr val="381E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Tx/>
              <a:buChar char="-"/>
            </a:pPr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менее 25% от стоимости проекта</a:t>
            </a:r>
          </a:p>
          <a:p>
            <a:pPr marL="285750" indent="-285750" defTabSz="914400">
              <a:buFontTx/>
              <a:buChar char="-"/>
            </a:pP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1923678"/>
            <a:ext cx="259228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ru-RU" sz="1200" dirty="0">
              <a:solidFill>
                <a:srgbClr val="381E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Tx/>
              <a:buChar char="-"/>
            </a:pPr>
            <a:r>
              <a:rPr lang="ru-RU" sz="1400" dirty="0">
                <a:solidFill>
                  <a:srgbClr val="381E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аренда и ремонт </a:t>
            </a:r>
          </a:p>
          <a:p>
            <a:pPr defTabSz="914400"/>
            <a:endParaRPr lang="ru-RU" sz="1400" dirty="0">
              <a:solidFill>
                <a:srgbClr val="381E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Tx/>
              <a:buChar char="-"/>
            </a:pPr>
            <a:r>
              <a:rPr lang="ru-RU" sz="1400" dirty="0">
                <a:solidFill>
                  <a:srgbClr val="381E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ПО, оргтехники, оборудования</a:t>
            </a:r>
          </a:p>
          <a:p>
            <a:pPr defTabSz="914400"/>
            <a:r>
              <a:rPr lang="ru-RU" sz="1400" dirty="0">
                <a:solidFill>
                  <a:srgbClr val="381E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rgbClr val="381E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buFontTx/>
              <a:buChar char="-"/>
            </a:pPr>
            <a:r>
              <a:rPr lang="ru-RU" sz="1400" dirty="0">
                <a:solidFill>
                  <a:srgbClr val="381E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первых взносов по договорам лизинга</a:t>
            </a:r>
          </a:p>
          <a:p>
            <a:pPr defTabSz="914400"/>
            <a:endParaRPr lang="en-US" sz="1400" dirty="0">
              <a:solidFill>
                <a:srgbClr val="381E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sz="1400" dirty="0">
                <a:solidFill>
                  <a:srgbClr val="381E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solidFill>
                  <a:srgbClr val="381E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услуги связи и т.д.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hlinkClick r:id="rId2"/>
          </p:cNvPr>
          <p:cNvSpPr/>
          <p:nvPr/>
        </p:nvSpPr>
        <p:spPr>
          <a:xfrm>
            <a:off x="7563090" y="299972"/>
            <a:ext cx="1425354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мойбизнес76.рф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563090" y="509956"/>
            <a:ext cx="1293908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(4852) </a:t>
            </a:r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400-018</a:t>
            </a:r>
          </a:p>
        </p:txBody>
      </p:sp>
    </p:spTree>
    <p:extLst>
      <p:ext uri="{BB962C8B-B14F-4D97-AF65-F5344CB8AC3E}">
        <p14:creationId xmlns:p14="http://schemas.microsoft.com/office/powerpoint/2010/main" val="129290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-24444"/>
            <a:ext cx="9144000" cy="91556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152774" y="3100142"/>
            <a:ext cx="2451674" cy="909150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344466" y="3106189"/>
            <a:ext cx="2451674" cy="909150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48373" y="3106189"/>
            <a:ext cx="2451674" cy="909150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152774" y="1923678"/>
            <a:ext cx="2451674" cy="909150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48373" y="1932775"/>
            <a:ext cx="2451674" cy="909150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Номер слайда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</a:rPr>
              <a:pPr>
                <a:defRPr/>
              </a:pPr>
              <a:t>6</a:t>
            </a:fld>
            <a:endParaRPr lang="ru-RU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9307BCAB-9FBB-4307-91B1-BDD96FB2C6BE}"/>
              </a:ext>
            </a:extLst>
          </p:cNvPr>
          <p:cNvSpPr txBox="1"/>
          <p:nvPr/>
        </p:nvSpPr>
        <p:spPr>
          <a:xfrm>
            <a:off x="395956" y="311640"/>
            <a:ext cx="3189755" cy="278570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r>
              <a:rPr lang="ru-RU" sz="14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ЗАКУПКИ У СУБЪЕКТОВ МСП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45284" y="1932775"/>
            <a:ext cx="2451674" cy="909150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2087482"/>
            <a:ext cx="2602423" cy="60016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Обучение участию в торгах с «0». Консультирование по прохождению конкурсных процедур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53364" y="3343124"/>
            <a:ext cx="2241692" cy="43088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Семинары по закупкам. Круглые столы с заказчиками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385277" y="2171908"/>
            <a:ext cx="2371688" cy="43088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Маркетинговые исследования по данным электронных площадок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284232" y="3169999"/>
            <a:ext cx="2437911" cy="76943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Поиск и направление извещений о закупках продукции по профилю предприятия. Мониторинг планов закупок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162284" y="2171908"/>
            <a:ext cx="2432654" cy="43088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Помощь в регистрации на электронных торговых площадках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334014" y="3347268"/>
            <a:ext cx="2089194" cy="43857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Помощь при оформлении конкурсной документации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88224" y="372822"/>
            <a:ext cx="1074186" cy="341307"/>
          </a:xfrm>
          <a:prstGeom prst="rect">
            <a:avLst/>
          </a:prstGeom>
          <a:noFill/>
        </p:spPr>
        <p:txBody>
          <a:bodyPr wrap="square" lIns="91116" tIns="45559" rIns="91116" bIns="45559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Центр развития поставщиков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651" y="271855"/>
            <a:ext cx="495000" cy="532605"/>
          </a:xfrm>
          <a:prstGeom prst="rect">
            <a:avLst/>
          </a:prstGeom>
        </p:spPr>
      </p:pic>
      <p:sp>
        <p:nvSpPr>
          <p:cNvPr id="50" name="Заголовок 1"/>
          <p:cNvSpPr txBox="1">
            <a:spLocks/>
          </p:cNvSpPr>
          <p:nvPr/>
        </p:nvSpPr>
        <p:spPr>
          <a:xfrm>
            <a:off x="395537" y="1025868"/>
            <a:ext cx="4248472" cy="393754"/>
          </a:xfrm>
          <a:prstGeom prst="rect">
            <a:avLst/>
          </a:prstGeom>
        </p:spPr>
        <p:txBody>
          <a:bodyPr lIns="102396" tIns="51198" rIns="102396" bIns="5119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субъектов малого и среднего предпринимательства, бесплатно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65310" y="1017297"/>
            <a:ext cx="4278700" cy="402324"/>
          </a:xfrm>
          <a:prstGeom prst="rect">
            <a:avLst/>
          </a:prstGeom>
          <a:noFill/>
          <a:ln w="9525">
            <a:solidFill>
              <a:srgbClr val="600000"/>
            </a:solidFill>
            <a:prstDash val="dash"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>
            <a:hlinkClick r:id="rId4"/>
          </p:cNvPr>
          <p:cNvSpPr/>
          <p:nvPr/>
        </p:nvSpPr>
        <p:spPr>
          <a:xfrm>
            <a:off x="7609478" y="299972"/>
            <a:ext cx="1425354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мойбизнес76.рф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609478" y="509956"/>
            <a:ext cx="1340395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(4852) </a:t>
            </a:r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33-33-36</a:t>
            </a:r>
          </a:p>
        </p:txBody>
      </p:sp>
    </p:spTree>
    <p:extLst>
      <p:ext uri="{BB962C8B-B14F-4D97-AF65-F5344CB8AC3E}">
        <p14:creationId xmlns:p14="http://schemas.microsoft.com/office/powerpoint/2010/main" val="3894674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-20538"/>
            <a:ext cx="9144000" cy="91556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Номер слайда 9">
            <a:extLst>
              <a:ext uri="{FF2B5EF4-FFF2-40B4-BE49-F238E27FC236}">
                <a16:creationId xmlns:a16="http://schemas.microsoft.com/office/drawing/2014/main" xmlns="" id="{A6A3273A-F9B7-4A83-93F1-DB128C5A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3" y="4789725"/>
            <a:ext cx="576064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341917" y="311350"/>
            <a:ext cx="433168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2000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ru-RU" sz="1400" b="1" dirty="0">
                <a:solidFill>
                  <a:srgbClr val="C0504D">
                    <a:lumMod val="75000"/>
                  </a:srgbClr>
                </a:solidFill>
              </a:rPr>
              <a:t>КОНСУЛЬТАЦИИ И ОБУЧЕНИЕ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028155" y="3279858"/>
            <a:ext cx="3720308" cy="1059049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algn="ctr" defTabSz="1132408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22996" y="1779662"/>
            <a:ext cx="3725467" cy="1319786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algn="ctr" defTabSz="1132408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55776" y="3281836"/>
            <a:ext cx="2352713" cy="1057069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algn="ctr" defTabSz="1132408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60635" y="1779662"/>
            <a:ext cx="2347855" cy="1319786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algn="ctr" defTabSz="1132408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9130" y="3279858"/>
            <a:ext cx="1976556" cy="1059049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algn="ctr" defTabSz="1132408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37476" y="1781839"/>
            <a:ext cx="1988210" cy="1317609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algn="ctr" defTabSz="1132408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37479" y="1829134"/>
            <a:ext cx="1997837" cy="600148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Консультации по вопросам предпринимательской деятельности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027604" y="1830733"/>
            <a:ext cx="2808459" cy="430871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Проведение тренингов, семинаров, конференций, форумов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027597" y="3359257"/>
            <a:ext cx="3456386" cy="938702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Организация участия в </a:t>
            </a:r>
            <a:r>
              <a:rPr lang="ru-RU" sz="1100" dirty="0" err="1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выставочно</a:t>
            </a:r>
            <a:r>
              <a:rPr lang="ru-RU" sz="11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-ярмарочных мероприятиях в России и межрегиональных бизнес-миссиях</a:t>
            </a:r>
          </a:p>
          <a:p>
            <a:r>
              <a:rPr lang="ru-RU" sz="11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Поддержка в размещении продукции на </a:t>
            </a:r>
            <a:r>
              <a:rPr lang="ru-RU" sz="1100" dirty="0" err="1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маркетплейсах</a:t>
            </a:r>
            <a:endParaRPr lang="ru-RU" sz="11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60637" y="1821534"/>
            <a:ext cx="2360299" cy="769425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Проведение обучающих мероприятий по повышению квалификации сотрудников субъектов МСП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49132" y="3359258"/>
            <a:ext cx="2044245" cy="430871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Сертификация товаров, работ, услуг</a:t>
            </a:r>
            <a:r>
              <a:rPr lang="ru-RU" sz="1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560636" y="3359257"/>
            <a:ext cx="2347855" cy="600148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Проведение патентных исследований на регистрацию товарного знака</a:t>
            </a:r>
            <a:r>
              <a:rPr lang="ru-RU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endParaRPr lang="ru-RU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61786" y="2505068"/>
            <a:ext cx="1810222" cy="461649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Пожарная безопасность</a:t>
            </a:r>
          </a:p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труда</a:t>
            </a:r>
          </a:p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стандарты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71833" y="2505068"/>
            <a:ext cx="1175909" cy="461649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Финансы</a:t>
            </a:r>
          </a:p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Сертификация</a:t>
            </a:r>
          </a:p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Господдержка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387688" y="2496376"/>
            <a:ext cx="1297593" cy="584759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</a:t>
            </a:r>
          </a:p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Патентование</a:t>
            </a:r>
          </a:p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</a:t>
            </a:r>
          </a:p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Кадры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030840" y="2498913"/>
            <a:ext cx="1488613" cy="584759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Азбука предпринимателя</a:t>
            </a:r>
          </a:p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Генерация бизнес-идей</a:t>
            </a:r>
          </a:p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Мама-предприниматель</a:t>
            </a:r>
          </a:p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предпринимателя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322808" y="2383412"/>
            <a:ext cx="769472" cy="215427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Семинары: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322808" y="2506801"/>
            <a:ext cx="1259321" cy="584759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</a:t>
            </a:r>
            <a:r>
              <a:rPr lang="ru-RU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персданных</a:t>
            </a:r>
            <a:endParaRPr lang="ru-RU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Бизнес-планирование</a:t>
            </a:r>
          </a:p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Правовые аспекты</a:t>
            </a:r>
          </a:p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</a:t>
            </a:r>
            <a:r>
              <a:rPr lang="ru-RU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госзакупках</a:t>
            </a:r>
            <a:endParaRPr lang="ru-RU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369367" y="1025868"/>
            <a:ext cx="4634681" cy="393754"/>
          </a:xfrm>
          <a:prstGeom prst="rect">
            <a:avLst/>
          </a:prstGeom>
        </p:spPr>
        <p:txBody>
          <a:bodyPr lIns="102396" tIns="51198" rIns="102396" bIns="5119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субъектов малого и среднего предпринимательства и самозанятых граждан, бесплатно/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(10%)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65309" y="1017297"/>
            <a:ext cx="4494723" cy="402324"/>
          </a:xfrm>
          <a:prstGeom prst="rect">
            <a:avLst/>
          </a:prstGeom>
          <a:noFill/>
          <a:ln w="9525">
            <a:solidFill>
              <a:srgbClr val="600000"/>
            </a:solidFill>
            <a:prstDash val="dash"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402928" y="2383412"/>
            <a:ext cx="769472" cy="215427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Форумы: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460137" y="2505068"/>
            <a:ext cx="1288327" cy="584759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Хакатон</a:t>
            </a:r>
            <a:endParaRPr lang="ru-RU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Лестница компетенций Креативные индустрии Молодежный форум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017326" y="2377105"/>
            <a:ext cx="769472" cy="215427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ru-RU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Тренинги:</a:t>
            </a: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678" y="245547"/>
            <a:ext cx="498794" cy="561059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6245163" y="364079"/>
            <a:ext cx="1624998" cy="341295"/>
          </a:xfrm>
          <a:prstGeom prst="rect">
            <a:avLst/>
          </a:prstGeom>
          <a:noFill/>
        </p:spPr>
        <p:txBody>
          <a:bodyPr wrap="square" lIns="91102" tIns="45553" rIns="91102" bIns="45553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Центр поддержки предпринимательства</a:t>
            </a:r>
          </a:p>
        </p:txBody>
      </p:sp>
      <p:sp>
        <p:nvSpPr>
          <p:cNvPr id="62" name="Прямоугольник 61">
            <a:hlinkClick r:id="rId3"/>
          </p:cNvPr>
          <p:cNvSpPr/>
          <p:nvPr/>
        </p:nvSpPr>
        <p:spPr>
          <a:xfrm>
            <a:off x="7563090" y="299972"/>
            <a:ext cx="1425354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мойбизнес76.рф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563090" y="509956"/>
            <a:ext cx="1293908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(4852) </a:t>
            </a:r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594-754</a:t>
            </a:r>
          </a:p>
        </p:txBody>
      </p:sp>
    </p:spTree>
    <p:extLst>
      <p:ext uri="{BB962C8B-B14F-4D97-AF65-F5344CB8AC3E}">
        <p14:creationId xmlns:p14="http://schemas.microsoft.com/office/powerpoint/2010/main" val="3456060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-24444"/>
            <a:ext cx="9144000" cy="91556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Номер слайда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</a:rPr>
              <a:pPr>
                <a:defRPr/>
              </a:pPr>
              <a:t>8</a:t>
            </a:fld>
            <a:endParaRPr lang="ru-RU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9307BCAB-9FBB-4307-91B1-BDD96FB2C6BE}"/>
              </a:ext>
            </a:extLst>
          </p:cNvPr>
          <p:cNvSpPr txBox="1"/>
          <p:nvPr/>
        </p:nvSpPr>
        <p:spPr>
          <a:xfrm>
            <a:off x="419736" y="327599"/>
            <a:ext cx="3189755" cy="278570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r>
              <a:rPr lang="ru-RU" sz="14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ИННОВАЦИЙ</a:t>
            </a:r>
            <a:endParaRPr lang="ru-RU" sz="14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36766" y="2595028"/>
            <a:ext cx="2207042" cy="1991573"/>
          </a:xfrm>
          <a:prstGeom prst="rect">
            <a:avLst/>
          </a:prstGeom>
          <a:noFill/>
          <a:ln w="9525">
            <a:solidFill>
              <a:srgbClr val="9C674E"/>
            </a:solidFill>
            <a:miter lim="800000"/>
            <a:headEnd/>
            <a:tailEnd/>
          </a:ln>
        </p:spPr>
        <p:txBody>
          <a:bodyPr vert="horz" wrap="square" lIns="99284" tIns="49653" rIns="99284" bIns="49653" numCol="1" rtlCol="0" anchor="t" anchorCtr="0" compatLnSpc="1">
            <a:prstTxWarp prst="textNoShape">
              <a:avLst/>
            </a:prstTxWarp>
          </a:bodyPr>
          <a:lstStyle/>
          <a:p>
            <a:pPr algn="ctr" defTabSz="1132526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Стрелка вправо 53"/>
          <p:cNvSpPr/>
          <p:nvPr/>
        </p:nvSpPr>
        <p:spPr>
          <a:xfrm>
            <a:off x="3367396" y="3500487"/>
            <a:ext cx="2563640" cy="338421"/>
          </a:xfrm>
          <a:prstGeom prst="rightArrow">
            <a:avLst>
              <a:gd name="adj1" fmla="val 100000"/>
              <a:gd name="adj2" fmla="val 28123"/>
            </a:avLst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4" tIns="49653" rIns="99284" bIns="49653" numCol="1" rtlCol="0" anchor="t" anchorCtr="0" compatLnSpc="1">
            <a:prstTxWarp prst="textNoShape">
              <a:avLst/>
            </a:prstTxWarp>
          </a:bodyPr>
          <a:lstStyle/>
          <a:p>
            <a:pPr algn="ctr" defTabSz="1132526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306066" y="2067694"/>
            <a:ext cx="2949503" cy="27699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1200" b="1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Финансирование проектов НИОКР</a:t>
            </a:r>
          </a:p>
        </p:txBody>
      </p:sp>
      <p:sp>
        <p:nvSpPr>
          <p:cNvPr id="67" name="Прямоугольник 30"/>
          <p:cNvSpPr>
            <a:spLocks noChangeArrowheads="1"/>
          </p:cNvSpPr>
          <p:nvPr/>
        </p:nvSpPr>
        <p:spPr bwMode="auto">
          <a:xfrm>
            <a:off x="5977051" y="3526664"/>
            <a:ext cx="20722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eaLnBrk="0" hangingPunct="0"/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itchFamily="2" charset="2"/>
              </a:rPr>
              <a:t>до </a:t>
            </a:r>
            <a:r>
              <a:rPr lang="ru-RU" sz="1200" b="1" dirty="0">
                <a:solidFill>
                  <a:srgbClr val="9C674E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itchFamily="2" charset="2"/>
              </a:rPr>
              <a:t>24</a:t>
            </a: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itchFamily="2" charset="2"/>
              </a:rPr>
              <a:t> млн руб. </a:t>
            </a: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itchFamily="2" charset="2"/>
              </a:rPr>
              <a:t>на 12 мес.</a:t>
            </a:r>
            <a:endParaRPr lang="ru-RU" sz="1200" cap="all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32"/>
          <p:cNvSpPr>
            <a:spLocks noChangeArrowheads="1"/>
          </p:cNvSpPr>
          <p:nvPr/>
        </p:nvSpPr>
        <p:spPr bwMode="auto">
          <a:xfrm>
            <a:off x="3024336" y="3526664"/>
            <a:ext cx="14911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noAutofit/>
          </a:bodyPr>
          <a:lstStyle/>
          <a:p>
            <a:pPr algn="ctr"/>
            <a:r>
              <a:rPr lang="ru-RU" sz="14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СТАРТ</a:t>
            </a:r>
          </a:p>
        </p:txBody>
      </p:sp>
      <p:sp>
        <p:nvSpPr>
          <p:cNvPr id="74" name="Стрелка вправо 73"/>
          <p:cNvSpPr/>
          <p:nvPr/>
        </p:nvSpPr>
        <p:spPr>
          <a:xfrm>
            <a:off x="3367394" y="2841372"/>
            <a:ext cx="2563643" cy="338421"/>
          </a:xfrm>
          <a:prstGeom prst="rightArrow">
            <a:avLst>
              <a:gd name="adj1" fmla="val 100000"/>
              <a:gd name="adj2" fmla="val 28123"/>
            </a:avLst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4" tIns="49653" rIns="99284" bIns="49653" numCol="1" rtlCol="0" anchor="t" anchorCtr="0" compatLnSpc="1">
            <a:prstTxWarp prst="textNoShape">
              <a:avLst/>
            </a:prstTxWarp>
          </a:bodyPr>
          <a:lstStyle/>
          <a:p>
            <a:pPr algn="ctr" defTabSz="1132526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32"/>
          <p:cNvSpPr>
            <a:spLocks noChangeArrowheads="1"/>
          </p:cNvSpPr>
          <p:nvPr/>
        </p:nvSpPr>
        <p:spPr bwMode="auto">
          <a:xfrm>
            <a:off x="3059832" y="2858409"/>
            <a:ext cx="14911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noAutofit/>
          </a:bodyPr>
          <a:lstStyle/>
          <a:p>
            <a:pPr algn="ctr"/>
            <a:r>
              <a:rPr lang="ru-RU" sz="14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УМНИК</a:t>
            </a:r>
          </a:p>
        </p:txBody>
      </p:sp>
      <p:sp>
        <p:nvSpPr>
          <p:cNvPr id="76" name="Прямоугольник 30"/>
          <p:cNvSpPr>
            <a:spLocks noChangeArrowheads="1"/>
          </p:cNvSpPr>
          <p:nvPr/>
        </p:nvSpPr>
        <p:spPr bwMode="auto">
          <a:xfrm>
            <a:off x="5978698" y="2864424"/>
            <a:ext cx="25537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eaLnBrk="0" hangingPunct="0"/>
            <a:r>
              <a:rPr lang="ru-RU" sz="1200" b="1" dirty="0">
                <a:solidFill>
                  <a:srgbClr val="9C674E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itchFamily="2" charset="2"/>
              </a:rPr>
              <a:t>500</a:t>
            </a: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ru-RU" sz="1200" dirty="0" err="1">
                <a:solidFill>
                  <a:srgbClr val="9C674E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itchFamily="2" charset="2"/>
              </a:rPr>
              <a:t>тыс</a:t>
            </a: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itchFamily="2" charset="2"/>
              </a:rPr>
              <a:t> руб. </a:t>
            </a: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itchFamily="2" charset="2"/>
              </a:rPr>
              <a:t>не более 24 мес.</a:t>
            </a:r>
            <a:endParaRPr lang="ru-RU" sz="1200" cap="all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30"/>
          <p:cNvSpPr>
            <a:spLocks noChangeArrowheads="1"/>
          </p:cNvSpPr>
          <p:nvPr/>
        </p:nvSpPr>
        <p:spPr bwMode="auto">
          <a:xfrm>
            <a:off x="4174446" y="2866679"/>
            <a:ext cx="1756590" cy="26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eaLnBrk="0" hangingPunct="0"/>
            <a:r>
              <a:rPr lang="ru-RU" sz="1100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itchFamily="2" charset="2"/>
              </a:rPr>
              <a:t>молодым </a:t>
            </a:r>
            <a:r>
              <a:rPr lang="ru-RU" sz="11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itchFamily="2" charset="2"/>
              </a:rPr>
              <a:t>инноваторам</a:t>
            </a:r>
            <a:endParaRPr lang="ru-RU" sz="1100" cap="all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30"/>
          <p:cNvSpPr>
            <a:spLocks noChangeArrowheads="1"/>
          </p:cNvSpPr>
          <p:nvPr/>
        </p:nvSpPr>
        <p:spPr bwMode="auto">
          <a:xfrm>
            <a:off x="4472895" y="3538328"/>
            <a:ext cx="1756590" cy="26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eaLnBrk="0" hangingPunct="0"/>
            <a:r>
              <a:rPr lang="ru-RU" sz="11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itchFamily="2" charset="2"/>
              </a:rPr>
              <a:t>стартапам</a:t>
            </a:r>
            <a:endParaRPr lang="ru-RU" sz="1100" cap="all" dirty="0">
              <a:solidFill>
                <a:srgbClr val="1F497D">
                  <a:lumMod val="60000"/>
                  <a:lumOff val="40000"/>
                </a:srgb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82781" y="2763029"/>
            <a:ext cx="2161027" cy="182357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ru-RU" sz="1100" dirty="0">
                <a:solidFill>
                  <a:srgbClr val="56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реализует программы инновационного развития, направленные на создание новых и развитие действующих высокотехнологичных компаний, коммерциализацию результатов научно-технической деятельности</a:t>
            </a:r>
            <a:endParaRPr lang="ru-RU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93" y="2067694"/>
            <a:ext cx="1969598" cy="67881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494" y="267494"/>
            <a:ext cx="2001802" cy="397275"/>
          </a:xfrm>
          <a:prstGeom prst="rect">
            <a:avLst/>
          </a:prstGeom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364764" y="1025868"/>
            <a:ext cx="6439484" cy="393754"/>
          </a:xfrm>
          <a:prstGeom prst="rect">
            <a:avLst/>
          </a:prstGeom>
        </p:spPr>
        <p:txBody>
          <a:bodyPr lIns="102396" tIns="51198" rIns="102396" bIns="5119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малых инновационных предприятий, упаковка проектов для получения венчурного финансирования федеральных институтов развития и венчурных фондов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65308" y="1017297"/>
            <a:ext cx="6371345" cy="402324"/>
          </a:xfrm>
          <a:prstGeom prst="rect">
            <a:avLst/>
          </a:prstGeom>
          <a:noFill/>
          <a:ln w="9525">
            <a:solidFill>
              <a:srgbClr val="600000"/>
            </a:solidFill>
            <a:prstDash val="dash"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>
            <a:hlinkClick r:id="rId5"/>
          </p:cNvPr>
          <p:cNvSpPr/>
          <p:nvPr/>
        </p:nvSpPr>
        <p:spPr>
          <a:xfrm>
            <a:off x="7609478" y="299972"/>
            <a:ext cx="1191315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corpmsp76.ru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609478" y="509956"/>
            <a:ext cx="1340395" cy="261594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(4852) </a:t>
            </a:r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33-33-36</a:t>
            </a:r>
          </a:p>
        </p:txBody>
      </p:sp>
    </p:spTree>
    <p:extLst>
      <p:ext uri="{BB962C8B-B14F-4D97-AF65-F5344CB8AC3E}">
        <p14:creationId xmlns:p14="http://schemas.microsoft.com/office/powerpoint/2010/main" val="105902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-24444"/>
            <a:ext cx="9144000" cy="91556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99793" y="3651870"/>
            <a:ext cx="4176464" cy="720080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>
              <a:defRPr/>
            </a:pPr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Номер слайда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2E14E2A-C89F-4A9F-B4D6-5DD480601640}"/>
              </a:ext>
            </a:extLst>
          </p:cNvPr>
          <p:cNvSpPr txBox="1"/>
          <p:nvPr/>
        </p:nvSpPr>
        <p:spPr>
          <a:xfrm>
            <a:off x="385962" y="296559"/>
            <a:ext cx="2469675" cy="278570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defTabSz="593161"/>
            <a:r>
              <a:rPr lang="ru-RU" sz="14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СОЦИАЛЬНЫЙ КОНТРАКТ</a:t>
            </a:r>
            <a:endParaRPr lang="ru-RU" sz="14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45713" y="349702"/>
            <a:ext cx="2128451" cy="369328"/>
          </a:xfrm>
          <a:prstGeom prst="rect">
            <a:avLst/>
          </a:prstGeom>
        </p:spPr>
        <p:txBody>
          <a:bodyPr wrap="square" lIns="91436" tIns="45718" rIns="91436" bIns="45718" anchor="ctr">
            <a:spAutoFit/>
          </a:bodyPr>
          <a:lstStyle/>
          <a:p>
            <a:pPr defTabSz="914355">
              <a:defRPr/>
            </a:pP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труда и социальной поддержки населения ЯО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695717" y="1563638"/>
            <a:ext cx="3548691" cy="48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marL="171450" indent="-171450" defTabSz="914355">
              <a:buFontTx/>
              <a:buChar char="-"/>
            </a:pPr>
            <a:r>
              <a:rPr lang="ru-RU" sz="10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0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350 000 </a:t>
            </a:r>
            <a:r>
              <a:rPr lang="ru-RU" sz="1000" dirty="0" err="1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0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единовременно </a:t>
            </a:r>
            <a:r>
              <a:rPr lang="ru-RU" sz="10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1 июля 2022 года)</a:t>
            </a:r>
          </a:p>
          <a:p>
            <a:pPr marL="171450" indent="-171450" defTabSz="914355">
              <a:buFontTx/>
              <a:buChar char="-"/>
            </a:pPr>
            <a:r>
              <a:rPr lang="ru-RU" sz="10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30 000</a:t>
            </a:r>
            <a:r>
              <a:rPr lang="ru-RU" sz="1000" i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0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обучение</a:t>
            </a:r>
          </a:p>
          <a:p>
            <a:pPr marL="171450" indent="-171450" defTabSz="914355">
              <a:buFontTx/>
              <a:buChar char="-"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действия контракта </a:t>
            </a:r>
            <a:r>
              <a:rPr lang="ru-RU" sz="10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10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</a:t>
            </a:r>
            <a:endParaRPr lang="ru-RU" sz="10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55">
              <a:lnSpc>
                <a:spcPct val="108000"/>
              </a:lnSpc>
            </a:pPr>
            <a:endParaRPr lang="ru-RU" sz="1100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02916" y="914410"/>
            <a:ext cx="69632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55"/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Социальный контракт </a:t>
            </a: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заключается </a:t>
            </a: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малоимущими семьями и малоимущими гражданами</a:t>
            </a:r>
            <a:r>
              <a:rPr lang="ru-RU" sz="105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0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37616" y="4596265"/>
            <a:ext cx="7202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5"/>
            <a:r>
              <a:rPr lang="ru-RU" sz="9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среднедушевой доход не должен превышать величину прожиточного минимума на душу населения, установленного в регионе, на год заключения </a:t>
            </a:r>
            <a:r>
              <a:rPr lang="ru-RU" sz="90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социального контракта</a:t>
            </a:r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770599" y="3782327"/>
            <a:ext cx="16329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5"/>
            <a:r>
              <a:rPr lang="ru-RU" sz="105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Подать заявление и документы можно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351930" y="3713526"/>
            <a:ext cx="252432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5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 соцзащиты по месту жительства</a:t>
            </a:r>
          </a:p>
          <a:p>
            <a:pPr defTabSz="914355"/>
            <a:endParaRPr lang="ru-RU" sz="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55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МФЦ</a:t>
            </a:r>
          </a:p>
          <a:p>
            <a:pPr defTabSz="914355"/>
            <a:endParaRPr lang="ru-RU" sz="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55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ЕПГУ на </a:t>
            </a:r>
            <a:endParaRPr lang="ru-RU" sz="10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695717" y="2626568"/>
            <a:ext cx="40527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914355">
              <a:buFontTx/>
              <a:buChar char="-"/>
            </a:pPr>
            <a:r>
              <a:rPr lang="ru-RU" sz="10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0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200 000 </a:t>
            </a:r>
            <a:r>
              <a:rPr lang="ru-RU" sz="1000" dirty="0" err="1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0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единовременно </a:t>
            </a:r>
            <a:r>
              <a:rPr lang="ru-RU" sz="10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1 июля 2022 года)</a:t>
            </a: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914355">
              <a:buFontTx/>
              <a:buChar char="-"/>
            </a:pPr>
            <a:r>
              <a:rPr lang="ru-RU" sz="10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30 000 </a:t>
            </a:r>
            <a:r>
              <a:rPr lang="ru-RU" sz="1000" dirty="0" err="1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0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обучение</a:t>
            </a:r>
          </a:p>
          <a:p>
            <a:pPr marL="171450" indent="-171450" defTabSz="914355">
              <a:buFontTx/>
              <a:buChar char="-"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действия контракта </a:t>
            </a:r>
            <a:r>
              <a:rPr lang="ru-RU" sz="10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10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месяцев</a:t>
            </a:r>
          </a:p>
          <a:p>
            <a:pPr marL="171450" indent="-171450" defTabSz="914355">
              <a:buFontTx/>
              <a:buChar char="-"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у заявителя (членов его семьи) земельного участка, размером не более 1,5 Га</a:t>
            </a:r>
          </a:p>
        </p:txBody>
      </p:sp>
      <p:sp>
        <p:nvSpPr>
          <p:cNvPr id="47" name="Прямоугольник 46">
            <a:hlinkClick r:id="rId3"/>
          </p:cNvPr>
          <p:cNvSpPr/>
          <p:nvPr/>
        </p:nvSpPr>
        <p:spPr>
          <a:xfrm>
            <a:off x="7049827" y="284974"/>
            <a:ext cx="1908369" cy="26160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914355"/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yarregion.ru/</a:t>
            </a:r>
            <a:r>
              <a:rPr lang="en-US" sz="11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depts</a:t>
            </a:r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1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dtspn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49827" y="509940"/>
            <a:ext cx="18886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(4852) </a:t>
            </a:r>
            <a:r>
              <a:rPr lang="ru-RU" sz="11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400-345, 400-347</a:t>
            </a:r>
          </a:p>
        </p:txBody>
      </p:sp>
      <p:sp>
        <p:nvSpPr>
          <p:cNvPr id="20" name="Стрелка: вправо 6">
            <a:extLst>
              <a:ext uri="{FF2B5EF4-FFF2-40B4-BE49-F238E27FC236}">
                <a16:creationId xmlns:a16="http://schemas.microsoft.com/office/drawing/2014/main" xmlns="" id="{8639EE15-36FF-4C4F-B333-3356F190F97C}"/>
              </a:ext>
            </a:extLst>
          </p:cNvPr>
          <p:cNvSpPr/>
          <p:nvPr/>
        </p:nvSpPr>
        <p:spPr>
          <a:xfrm>
            <a:off x="535504" y="1622547"/>
            <a:ext cx="3816425" cy="487015"/>
          </a:xfrm>
          <a:prstGeom prst="rightArrow">
            <a:avLst>
              <a:gd name="adj1" fmla="val 100000"/>
              <a:gd name="adj2" fmla="val 38904"/>
            </a:avLst>
          </a:prstGeom>
          <a:solidFill>
            <a:srgbClr val="CCA898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pPr defTabSz="914355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ИНДИВИДУАЛЬНОЙ ПРЕДПРИНИМАТЕЛЬСКОЙ ДЕЯТЕЛЬНОСТИ</a:t>
            </a:r>
          </a:p>
        </p:txBody>
      </p:sp>
      <p:sp>
        <p:nvSpPr>
          <p:cNvPr id="21" name="Стрелка: вправо 6">
            <a:extLst>
              <a:ext uri="{FF2B5EF4-FFF2-40B4-BE49-F238E27FC236}">
                <a16:creationId xmlns:a16="http://schemas.microsoft.com/office/drawing/2014/main" xmlns="" id="{8639EE15-36FF-4C4F-B333-3356F190F97C}"/>
              </a:ext>
            </a:extLst>
          </p:cNvPr>
          <p:cNvSpPr/>
          <p:nvPr/>
        </p:nvSpPr>
        <p:spPr>
          <a:xfrm>
            <a:off x="535504" y="2682812"/>
            <a:ext cx="3816425" cy="487015"/>
          </a:xfrm>
          <a:prstGeom prst="rightArrow">
            <a:avLst>
              <a:gd name="adj1" fmla="val 100000"/>
              <a:gd name="adj2" fmla="val 38904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pPr defTabSz="914355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ВЕДЕНИЕ ЛИЧНОГО ПОДСОБНОГО ХОЗЯЙСТВА</a:t>
            </a:r>
          </a:p>
        </p:txBody>
      </p:sp>
      <p:pic>
        <p:nvPicPr>
          <p:cNvPr id="23" name="Picture 9">
            <a:extLst>
              <a:ext uri="{FF2B5EF4-FFF2-40B4-BE49-F238E27FC236}">
                <a16:creationId xmlns:a16="http://schemas.microsoft.com/office/drawing/2014/main" xmlns="" id="{E8AE1EB5-165E-405C-99CB-AFCAE87E42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4268678" y="3755750"/>
            <a:ext cx="139419" cy="127296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xmlns="" id="{E8AE1EB5-165E-405C-99CB-AFCAE87E42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4262067" y="3953102"/>
            <a:ext cx="139419" cy="127296"/>
          </a:xfrm>
          <a:prstGeom prst="rect">
            <a:avLst/>
          </a:prstGeom>
        </p:spPr>
      </p:pic>
      <p:pic>
        <p:nvPicPr>
          <p:cNvPr id="26" name="Picture 9">
            <a:extLst>
              <a:ext uri="{FF2B5EF4-FFF2-40B4-BE49-F238E27FC236}">
                <a16:creationId xmlns:a16="http://schemas.microsoft.com/office/drawing/2014/main" xmlns="" id="{E8AE1EB5-165E-405C-99CB-AFCAE87E42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4265235" y="4132197"/>
            <a:ext cx="139419" cy="127296"/>
          </a:xfrm>
          <a:prstGeom prst="rect">
            <a:avLst/>
          </a:prstGeom>
        </p:spPr>
      </p:pic>
      <p:sp>
        <p:nvSpPr>
          <p:cNvPr id="2" name="Прямоугольник 1">
            <a:hlinkClick r:id="rId5"/>
          </p:cNvPr>
          <p:cNvSpPr/>
          <p:nvPr/>
        </p:nvSpPr>
        <p:spPr>
          <a:xfrm>
            <a:off x="5293904" y="4061693"/>
            <a:ext cx="1198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5"/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292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rgbClr val="D8D8D8"/>
          </a:fgClr>
          <a:bgClr>
            <a:srgbClr val="FFFFFF"/>
          </a:bgClr>
        </a:pattFill>
        <a:ln w="9525">
          <a:noFill/>
          <a:miter lim="800000"/>
          <a:headEnd/>
          <a:tailEnd/>
        </a:ln>
      </a:spPr>
      <a:bodyPr vert="horz" wrap="square" lIns="99289" tIns="49655" rIns="99289" bIns="49655" numCol="1" anchor="t" anchorCtr="0" compatLnSpc="1">
        <a:prstTxWarp prst="textNoShape">
          <a:avLst/>
        </a:prstTxWarp>
      </a:bodyPr>
      <a:lstStyle>
        <a:defPPr defTabSz="1132582">
          <a:defRPr sz="2300" dirty="0">
            <a:solidFill>
              <a:prstClr val="black"/>
            </a:solidFill>
          </a:defRPr>
        </a:defPPr>
      </a:lstStyle>
    </a:spDef>
  </a:objectDefaults>
  <a:extraClrSchemeLst/>
</a:theme>
</file>

<file path=ppt/theme/theme10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rgbClr val="D8D8D8"/>
          </a:fgClr>
          <a:bgClr>
            <a:srgbClr val="FFFFFF"/>
          </a:bgClr>
        </a:pattFill>
        <a:ln w="9525">
          <a:noFill/>
          <a:miter lim="800000"/>
          <a:headEnd/>
          <a:tailEnd/>
        </a:ln>
      </a:spPr>
      <a:bodyPr vert="horz" wrap="square" lIns="99289" tIns="49655" rIns="99289" bIns="49655" numCol="1" anchor="t" anchorCtr="0" compatLnSpc="1">
        <a:prstTxWarp prst="textNoShape">
          <a:avLst/>
        </a:prstTxWarp>
      </a:bodyPr>
      <a:lstStyle>
        <a:defPPr defTabSz="1132582">
          <a:defRPr sz="2300" dirty="0">
            <a:solidFill>
              <a:prstClr val="black"/>
            </a:solidFill>
          </a:defRPr>
        </a:defPPr>
      </a:lstStyle>
    </a:spDef>
  </a:objectDefaults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rgbClr val="D8D8D8"/>
          </a:fgClr>
          <a:bgClr>
            <a:srgbClr val="FFFFFF"/>
          </a:bgClr>
        </a:pattFill>
        <a:ln w="9525">
          <a:noFill/>
          <a:miter lim="800000"/>
          <a:headEnd/>
          <a:tailEnd/>
        </a:ln>
      </a:spPr>
      <a:bodyPr vert="horz" wrap="square" lIns="99289" tIns="49655" rIns="99289" bIns="49655" numCol="1" anchor="t" anchorCtr="0" compatLnSpc="1">
        <a:prstTxWarp prst="textNoShape">
          <a:avLst/>
        </a:prstTxWarp>
      </a:bodyPr>
      <a:lstStyle>
        <a:defPPr defTabSz="1132582">
          <a:defRPr sz="2300" dirty="0">
            <a:solidFill>
              <a:prstClr val="black"/>
            </a:solidFill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rgbClr val="D8D8D8"/>
          </a:fgClr>
          <a:bgClr>
            <a:srgbClr val="FFFFFF"/>
          </a:bgClr>
        </a:pattFill>
        <a:ln w="9525">
          <a:noFill/>
          <a:miter lim="800000"/>
          <a:headEnd/>
          <a:tailEnd/>
        </a:ln>
      </a:spPr>
      <a:bodyPr vert="horz" wrap="square" lIns="99289" tIns="49655" rIns="99289" bIns="49655" numCol="1" anchor="t" anchorCtr="0" compatLnSpc="1">
        <a:prstTxWarp prst="textNoShape">
          <a:avLst/>
        </a:prstTxWarp>
      </a:bodyPr>
      <a:lstStyle>
        <a:defPPr defTabSz="1132582">
          <a:defRPr sz="2300" dirty="0">
            <a:solidFill>
              <a:prstClr val="black"/>
            </a:solidFill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rgbClr val="D8D8D8"/>
          </a:fgClr>
          <a:bgClr>
            <a:srgbClr val="FFFFFF"/>
          </a:bgClr>
        </a:pattFill>
        <a:ln w="9525">
          <a:noFill/>
          <a:miter lim="800000"/>
          <a:headEnd/>
          <a:tailEnd/>
        </a:ln>
      </a:spPr>
      <a:bodyPr vert="horz" wrap="square" lIns="99289" tIns="49655" rIns="99289" bIns="49655" numCol="1" anchor="t" anchorCtr="0" compatLnSpc="1">
        <a:prstTxWarp prst="textNoShape">
          <a:avLst/>
        </a:prstTxWarp>
      </a:bodyPr>
      <a:lstStyle>
        <a:defPPr defTabSz="1132582">
          <a:defRPr sz="2300" dirty="0">
            <a:solidFill>
              <a:prstClr val="black"/>
            </a:solidFill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rgbClr val="D8D8D8"/>
          </a:fgClr>
          <a:bgClr>
            <a:srgbClr val="FFFFFF"/>
          </a:bgClr>
        </a:pattFill>
        <a:ln w="9525">
          <a:noFill/>
          <a:miter lim="800000"/>
          <a:headEnd/>
          <a:tailEnd/>
        </a:ln>
      </a:spPr>
      <a:bodyPr vert="horz" wrap="square" lIns="99289" tIns="49655" rIns="99289" bIns="49655" numCol="1" anchor="t" anchorCtr="0" compatLnSpc="1">
        <a:prstTxWarp prst="textNoShape">
          <a:avLst/>
        </a:prstTxWarp>
      </a:bodyPr>
      <a:lstStyle>
        <a:defPPr defTabSz="1132582">
          <a:defRPr sz="2300" dirty="0">
            <a:solidFill>
              <a:prstClr val="black"/>
            </a:solidFill>
          </a:defRPr>
        </a:defPPr>
      </a:lstStyle>
    </a:spDef>
  </a:objectDefaults>
  <a:extraClrSchemeLst/>
</a:theme>
</file>

<file path=ppt/theme/theme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rgbClr val="D8D8D8"/>
          </a:fgClr>
          <a:bgClr>
            <a:srgbClr val="FFFFFF"/>
          </a:bgClr>
        </a:pattFill>
        <a:ln w="9525">
          <a:noFill/>
          <a:miter lim="800000"/>
          <a:headEnd/>
          <a:tailEnd/>
        </a:ln>
      </a:spPr>
      <a:bodyPr vert="horz" wrap="square" lIns="99289" tIns="49655" rIns="99289" bIns="49655" numCol="1" anchor="t" anchorCtr="0" compatLnSpc="1">
        <a:prstTxWarp prst="textNoShape">
          <a:avLst/>
        </a:prstTxWarp>
      </a:bodyPr>
      <a:lstStyle>
        <a:defPPr defTabSz="1132582">
          <a:defRPr sz="2300" dirty="0">
            <a:solidFill>
              <a:prstClr val="black"/>
            </a:solidFill>
          </a:defRPr>
        </a:defPPr>
      </a:lstStyle>
    </a:spDef>
  </a:objectDefaults>
  <a:extraClrSchemeLst/>
</a:theme>
</file>

<file path=ppt/theme/theme7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rgbClr val="D8D8D8"/>
          </a:fgClr>
          <a:bgClr>
            <a:srgbClr val="FFFFFF"/>
          </a:bgClr>
        </a:pattFill>
        <a:ln w="9525">
          <a:noFill/>
          <a:miter lim="800000"/>
          <a:headEnd/>
          <a:tailEnd/>
        </a:ln>
      </a:spPr>
      <a:bodyPr vert="horz" wrap="square" lIns="99289" tIns="49655" rIns="99289" bIns="49655" numCol="1" anchor="t" anchorCtr="0" compatLnSpc="1">
        <a:prstTxWarp prst="textNoShape">
          <a:avLst/>
        </a:prstTxWarp>
      </a:bodyPr>
      <a:lstStyle>
        <a:defPPr defTabSz="1132582">
          <a:defRPr sz="2300" dirty="0">
            <a:solidFill>
              <a:prstClr val="black"/>
            </a:solidFill>
          </a:defRPr>
        </a:defPPr>
      </a:lstStyle>
    </a:spDef>
  </a:objectDefaults>
  <a:extraClrSchemeLst/>
</a:theme>
</file>

<file path=ppt/theme/theme8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rgbClr val="D8D8D8"/>
          </a:fgClr>
          <a:bgClr>
            <a:srgbClr val="FFFFFF"/>
          </a:bgClr>
        </a:pattFill>
        <a:ln w="9525">
          <a:noFill/>
          <a:miter lim="800000"/>
          <a:headEnd/>
          <a:tailEnd/>
        </a:ln>
      </a:spPr>
      <a:bodyPr vert="horz" wrap="square" lIns="99289" tIns="49655" rIns="99289" bIns="49655" numCol="1" anchor="t" anchorCtr="0" compatLnSpc="1">
        <a:prstTxWarp prst="textNoShape">
          <a:avLst/>
        </a:prstTxWarp>
      </a:bodyPr>
      <a:lstStyle>
        <a:defPPr defTabSz="1132582">
          <a:defRPr sz="2300" dirty="0">
            <a:solidFill>
              <a:prstClr val="black"/>
            </a:solidFill>
          </a:defRPr>
        </a:defPPr>
      </a:lstStyle>
    </a:spDef>
  </a:objectDefaults>
  <a:extraClrSchemeLst/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rgbClr val="D8D8D8"/>
          </a:fgClr>
          <a:bgClr>
            <a:srgbClr val="FFFFFF"/>
          </a:bgClr>
        </a:pattFill>
        <a:ln w="9525">
          <a:noFill/>
          <a:miter lim="800000"/>
          <a:headEnd/>
          <a:tailEnd/>
        </a:ln>
      </a:spPr>
      <a:bodyPr vert="horz" wrap="square" lIns="99289" tIns="49655" rIns="99289" bIns="49655" numCol="1" anchor="t" anchorCtr="0" compatLnSpc="1">
        <a:prstTxWarp prst="textNoShape">
          <a:avLst/>
        </a:prstTxWarp>
      </a:bodyPr>
      <a:lstStyle>
        <a:defPPr defTabSz="1132582">
          <a:defRPr sz="2300" dirty="0">
            <a:solidFill>
              <a:prstClr val="black"/>
            </a:solidFill>
          </a:defRPr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10251</TotalTime>
  <Words>1339</Words>
  <Application>Microsoft Office PowerPoint</Application>
  <PresentationFormat>Экран (16:9)</PresentationFormat>
  <Paragraphs>346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Тема Office</vt:lpstr>
      <vt:lpstr>1_Тема Office</vt:lpstr>
      <vt:lpstr>3_Тема Office</vt:lpstr>
      <vt:lpstr>4_Тема Office</vt:lpstr>
      <vt:lpstr>5_Тема Office</vt:lpstr>
      <vt:lpstr>7_Тема Office</vt:lpstr>
      <vt:lpstr>8_Тема Office</vt:lpstr>
      <vt:lpstr>2_Тема Office</vt:lpstr>
      <vt:lpstr>9_Тема Office</vt:lpstr>
      <vt:lpstr>10_Тема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БЕЛОВ Станислав Олегович</dc:creator>
  <cp:lastModifiedBy>Морозова</cp:lastModifiedBy>
  <cp:revision>850</cp:revision>
  <cp:lastPrinted>2022-07-13T08:09:54Z</cp:lastPrinted>
  <dcterms:created xsi:type="dcterms:W3CDTF">2018-06-09T09:59:23Z</dcterms:created>
  <dcterms:modified xsi:type="dcterms:W3CDTF">2022-07-13T08:12:58Z</dcterms:modified>
</cp:coreProperties>
</file>