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handoutMasterIdLst>
    <p:handoutMasterId r:id="rId14"/>
  </p:handoutMasterIdLst>
  <p:sldIdLst>
    <p:sldId id="347" r:id="rId4"/>
    <p:sldId id="366" r:id="rId5"/>
    <p:sldId id="385" r:id="rId6"/>
    <p:sldId id="375" r:id="rId7"/>
    <p:sldId id="373" r:id="rId8"/>
    <p:sldId id="379" r:id="rId9"/>
    <p:sldId id="376" r:id="rId10"/>
    <p:sldId id="386" r:id="rId11"/>
    <p:sldId id="387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orient="horz" pos="3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626262"/>
    <a:srgbClr val="DCDCDC"/>
    <a:srgbClr val="E6E6E6"/>
    <a:srgbClr val="D9D9D9"/>
    <a:srgbClr val="E0E0E0"/>
    <a:srgbClr val="779DCB"/>
    <a:srgbClr val="85A7D1"/>
    <a:srgbClr val="88A9D2"/>
    <a:srgbClr val="129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4" autoAdjust="0"/>
    <p:restoredTop sz="98841" autoAdjust="0"/>
  </p:normalViewPr>
  <p:slideViewPr>
    <p:cSldViewPr>
      <p:cViewPr>
        <p:scale>
          <a:sx n="110" d="100"/>
          <a:sy n="110" d="100"/>
        </p:scale>
        <p:origin x="-883" y="307"/>
      </p:cViewPr>
      <p:guideLst>
        <p:guide orient="horz" pos="162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2022" y="-102"/>
      </p:cViewPr>
      <p:guideLst>
        <p:guide orient="horz" pos="2880"/>
        <p:guide orient="horz" pos="3133"/>
        <p:guide orient="horz" pos="31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4A6F55-19BD-47B0-A90A-AD0486597D7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CE622D-BA43-409D-8B3D-4D0AB10F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7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0E435C9-6653-4B43-8B59-3D76BF9B80E4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736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975C0C-0FA6-4B32-9CAD-79ABD974D1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05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62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0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5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5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62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1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9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1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63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8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96774D9-4F22-4F2D-9015-8C4ED93F6D7D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48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1CEBB4-DFB0-4390-803D-953423982DBF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94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43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77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05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1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2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A8D4B9-560E-44CA-879D-B78E6E1EF8A0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48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74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FA39D7A-0F77-4047-B6F3-41DCA6734FD9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89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686C2DB-E228-46CE-BB41-22AC00402C90}" type="datetime1">
              <a:rPr lang="ru-RU" smtClean="0">
                <a:solidFill>
                  <a:prstClr val="black"/>
                </a:solidFill>
              </a:rPr>
              <a:pPr/>
              <a:t>11.04.2023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4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34C7B8B-CDEF-40C5-9FC2-702A4445B119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2599737-29EA-4443-9290-F667A1800D47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EBB8B8-D9E5-4527-8289-096A2DB8E09D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DBC4CA-248C-4874-BAB3-E01B9C416F65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2740DA6-E15F-4C75-B583-BBF6E792A713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7B3D1BE-1876-4C8B-B107-60B6D3E8A998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638629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flipV="1">
            <a:off x="8258400" y="0"/>
            <a:ext cx="885600" cy="11808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" y="0"/>
            <a:ext cx="8258175" cy="11808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77" y="256915"/>
            <a:ext cx="283953" cy="66176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 userDrawn="1"/>
        </p:nvSpPr>
        <p:spPr>
          <a:xfrm>
            <a:off x="8579487" y="521903"/>
            <a:ext cx="217104" cy="289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47" y="344166"/>
            <a:ext cx="468943" cy="6265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638629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flipV="1">
            <a:off x="8258400" y="0"/>
            <a:ext cx="885600" cy="11808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" y="0"/>
            <a:ext cx="8258175" cy="11808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77" y="256915"/>
            <a:ext cx="283953" cy="66176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 userDrawn="1"/>
        </p:nvSpPr>
        <p:spPr>
          <a:xfrm>
            <a:off x="8579487" y="521903"/>
            <a:ext cx="217104" cy="289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47" y="344166"/>
            <a:ext cx="468943" cy="6265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6386299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flipV="1">
            <a:off x="8258400" y="0"/>
            <a:ext cx="885600" cy="1180800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" y="0"/>
            <a:ext cx="8258175" cy="1180800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anchor="t" anchorCtr="0" compatLnSpc="1">
            <a:prstTxWarp prst="textNoShape">
              <a:avLst/>
            </a:prstTxWarp>
          </a:bodyPr>
          <a:lstStyle/>
          <a:p>
            <a:pPr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4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235977" y="256915"/>
            <a:ext cx="283953" cy="66176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 userDrawn="1"/>
        </p:nvSpPr>
        <p:spPr>
          <a:xfrm>
            <a:off x="8579487" y="521903"/>
            <a:ext cx="217104" cy="289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379" tIns="30690" rIns="61379" bIns="30690" rtlCol="0" anchor="ctr"/>
          <a:lstStyle/>
          <a:p>
            <a:pPr algn="ctr" defTabSz="668507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8445547" y="344166"/>
            <a:ext cx="468943" cy="62657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6490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hyperlink" Target="https://&#1084;&#1086;&#1081;&#1073;&#1080;&#1079;&#1085;&#1077;&#1089;76.&#1088;&#1092;/event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4;&#1089;&#1087;.&#1088;&#1092;/" TargetMode="External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hyperlink" Target="https://&#1072;&#1087;&#1082;76.&#1088;&#1092;/" TargetMode="External"/><Relationship Id="rId3" Type="http://schemas.openxmlformats.org/officeDocument/2006/relationships/hyperlink" Target="https://vk.com/moibizbiz76" TargetMode="External"/><Relationship Id="rId21" Type="http://schemas.openxmlformats.org/officeDocument/2006/relationships/hyperlink" Target="https://t.me/moibiz76" TargetMode="External"/><Relationship Id="rId7" Type="http://schemas.openxmlformats.org/officeDocument/2006/relationships/hyperlink" Target="https://exportcenter76.ru/" TargetMode="External"/><Relationship Id="rId12" Type="http://schemas.openxmlformats.org/officeDocument/2006/relationships/hyperlink" Target="https://ok.ru/moi.biz76" TargetMode="External"/><Relationship Id="rId17" Type="http://schemas.openxmlformats.org/officeDocument/2006/relationships/image" Target="../media/image30.jpeg"/><Relationship Id="rId25" Type="http://schemas.openxmlformats.org/officeDocument/2006/relationships/image" Target="../media/image37.png"/><Relationship Id="rId2" Type="http://schemas.openxmlformats.org/officeDocument/2006/relationships/image" Target="../media/image3.pn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ond76.ru/" TargetMode="External"/><Relationship Id="rId11" Type="http://schemas.openxmlformats.org/officeDocument/2006/relationships/hyperlink" Target="https://&#1084;&#1086;&#1081;&#1073;&#1080;&#1079;&#1085;&#1077;&#1089;76.&#1088;&#1092;/" TargetMode="External"/><Relationship Id="rId24" Type="http://schemas.openxmlformats.org/officeDocument/2006/relationships/image" Target="../media/image36.jpeg"/><Relationship Id="rId5" Type="http://schemas.openxmlformats.org/officeDocument/2006/relationships/hyperlink" Target="http://corpmsp76.ru/" TargetMode="External"/><Relationship Id="rId15" Type="http://schemas.openxmlformats.org/officeDocument/2006/relationships/image" Target="../media/image28.jpeg"/><Relationship Id="rId23" Type="http://schemas.openxmlformats.org/officeDocument/2006/relationships/image" Target="../media/image35.png"/><Relationship Id="rId10" Type="http://schemas.openxmlformats.org/officeDocument/2006/relationships/hyperlink" Target="http://www.yarregion.ru/depts/der/Pages/docLib3/pred.aspx" TargetMode="External"/><Relationship Id="rId19" Type="http://schemas.openxmlformats.org/officeDocument/2006/relationships/image" Target="../media/image32.jpeg"/><Relationship Id="rId4" Type="http://schemas.openxmlformats.org/officeDocument/2006/relationships/hyperlink" Target="http://www.rci-76.ru/" TargetMode="External"/><Relationship Id="rId9" Type="http://schemas.openxmlformats.org/officeDocument/2006/relationships/hyperlink" Target="https://rlc76.ru/" TargetMode="External"/><Relationship Id="rId14" Type="http://schemas.openxmlformats.org/officeDocument/2006/relationships/image" Target="../media/image27.png"/><Relationship Id="rId22" Type="http://schemas.openxmlformats.org/officeDocument/2006/relationships/image" Target="../media/image34.png"/><Relationship Id="rId27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535923"/>
            <a:ext cx="9144000" cy="1613157"/>
          </a:xfrm>
          <a:prstGeom prst="rect">
            <a:avLst/>
          </a:prstGeom>
        </p:spPr>
        <p:txBody>
          <a:bodyPr wrap="square" lIns="61362" tIns="30682" rIns="61362" bIns="3068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О ПОДДЕРЖКЕ ПРЕДПРИНИМАТЕЛЬСТВА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 ЯРОСЛАВСКОЙ ОБЛАСТИ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В 2023 ГОДУ</a:t>
            </a:r>
            <a:endParaRPr lang="ru-RU" sz="2800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512" y="1628800"/>
            <a:ext cx="87849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061080" y="4437112"/>
            <a:ext cx="293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Носкова Анна Вадимовна, </a:t>
            </a:r>
          </a:p>
          <a:p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  <a:r>
              <a:rPr lang="ru-RU" sz="120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предпринимательства  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департамента </a:t>
            </a:r>
          </a:p>
          <a:p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нвестиций, промышленности </a:t>
            </a:r>
            <a:endParaRPr lang="en-US" sz="1200" dirty="0" smtClean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внешнеэкономической деятельности</a:t>
            </a: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  <a:endParaRPr lang="ru-RU" sz="12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424589"/>
            <a:ext cx="9144000" cy="172763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Ярославль, </a:t>
            </a:r>
            <a:r>
              <a:rPr lang="ru-RU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апрель 2023 г.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019897" y="6280572"/>
            <a:ext cx="304118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12548" y="1036970"/>
            <a:ext cx="1751697" cy="400517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003"/>
            <a:ext cx="576064" cy="8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6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539532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47664" y="260648"/>
            <a:ext cx="7668344" cy="442118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algn="ctr" defTabSz="700309">
              <a:lnSpc>
                <a:spcPct val="90000"/>
              </a:lnSpc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ИНСТИТУТЫ и НАПРАВЛЕНИЯ ПОДДЕРЖКИ БИЗНЕСА</a:t>
            </a:r>
          </a:p>
          <a:p>
            <a:pPr algn="ctr" defTabSz="700309">
              <a:lnSpc>
                <a:spcPct val="90000"/>
              </a:lnSpc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ЯРОСЛАВСКОЙ ОБЛАСТИ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2071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5"/>
            <a:ext cx="362182" cy="604530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611188" y="1196752"/>
            <a:ext cx="2016596" cy="656609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11188" y="2018954"/>
            <a:ext cx="2024554" cy="546660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11188" y="2722064"/>
            <a:ext cx="2016596" cy="618762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ИМУЩЕСТВЕННЫЕ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843808" y="1196752"/>
            <a:ext cx="1913752" cy="656609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848765" y="2018954"/>
            <a:ext cx="1910344" cy="546660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ИНФОРМАЦИОННО-КОНСУЛЬТАЦИОННЫЕ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843807" y="2722064"/>
            <a:ext cx="1908179" cy="618761"/>
          </a:xfrm>
          <a:prstGeom prst="rect">
            <a:avLst/>
          </a:prstGeom>
          <a:solidFill>
            <a:srgbClr val="AF765D"/>
          </a:solidFill>
        </p:spPr>
        <p:txBody>
          <a:bodyPr wrap="square" lIns="82060" tIns="41031" rIns="82060" bIns="41031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ПРОДВИЖЕНИЕ, МАРКЕТИНГ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57" y="3507049"/>
            <a:ext cx="968198" cy="463017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90" y="3369354"/>
            <a:ext cx="2033950" cy="738408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70" y="5923523"/>
            <a:ext cx="1814038" cy="406784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18" y="3566415"/>
            <a:ext cx="2423930" cy="48105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67" y="5758961"/>
            <a:ext cx="1605563" cy="67312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86" y="4352134"/>
            <a:ext cx="1742380" cy="362995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43" y="5081662"/>
            <a:ext cx="571022" cy="614402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87" y="4071852"/>
            <a:ext cx="790751" cy="770213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" y="4195889"/>
            <a:ext cx="2794906" cy="644501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9" y="3435288"/>
            <a:ext cx="1868045" cy="743303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42" y="5898152"/>
            <a:ext cx="1249291" cy="533935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09437" y="5079570"/>
            <a:ext cx="789055" cy="64929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" y="5839444"/>
            <a:ext cx="869556" cy="654774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83" y="5024110"/>
            <a:ext cx="2361265" cy="704756"/>
          </a:xfrm>
          <a:prstGeom prst="rect">
            <a:avLst/>
          </a:prstGeom>
        </p:spPr>
      </p:pic>
      <p:sp>
        <p:nvSpPr>
          <p:cNvPr id="96" name="Прямоугольник 33">
            <a:extLst>
              <a:ext uri="{FF2B5EF4-FFF2-40B4-BE49-F238E27FC236}">
                <a16:creationId xmlns="" xmlns:a16="http://schemas.microsoft.com/office/drawing/2014/main" id="{0A7B6D84-084B-4E92-92FF-59686338A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577" y="1590705"/>
            <a:ext cx="3969715" cy="26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1995" tIns="30998" rIns="61995" bIns="30998">
            <a:spAutoFit/>
          </a:bodyPr>
          <a:lstStyle/>
          <a:p>
            <a:r>
              <a:rPr lang="ru-RU" altLang="ru-RU" sz="13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ПОЛУЧАТЕЛЕЙ ПОДДЕРЖКИ</a:t>
            </a:r>
          </a:p>
        </p:txBody>
      </p:sp>
      <p:sp>
        <p:nvSpPr>
          <p:cNvPr id="98" name="Прямоугольник 86">
            <a:extLst>
              <a:ext uri="{FF2B5EF4-FFF2-40B4-BE49-F238E27FC236}">
                <a16:creationId xmlns="" xmlns:a16="http://schemas.microsoft.com/office/drawing/2014/main" id="{C7F33E2D-5676-4EC9-8171-ABC943DE6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023" y="1925970"/>
            <a:ext cx="1340326" cy="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06" tIns="31003" rIns="62006" bIns="31003">
            <a:spAutoFit/>
          </a:bodyPr>
          <a:lstStyle/>
          <a:p>
            <a:pPr algn="ctr" defTabSz="70623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AF7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2757</a:t>
            </a:r>
            <a:endParaRPr lang="ru-RU" sz="1050" dirty="0">
              <a:solidFill>
                <a:srgbClr val="AF7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Прямоугольник 86">
            <a:extLst>
              <a:ext uri="{FF2B5EF4-FFF2-40B4-BE49-F238E27FC236}">
                <a16:creationId xmlns="" xmlns:a16="http://schemas.microsoft.com/office/drawing/2014/main" id="{1FC2B977-87AC-4C8A-BECE-EAEA3977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465" y="1925970"/>
            <a:ext cx="1009570" cy="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06" tIns="31003" rIns="62006" bIns="31003">
            <a:spAutoFit/>
          </a:bodyPr>
          <a:lstStyle/>
          <a:p>
            <a:pPr algn="ctr" defTabSz="70623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AF7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2820</a:t>
            </a:r>
            <a:endParaRPr lang="ru-RU" sz="1050" dirty="0">
              <a:solidFill>
                <a:srgbClr val="AF7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86">
            <a:extLst>
              <a:ext uri="{FF2B5EF4-FFF2-40B4-BE49-F238E27FC236}">
                <a16:creationId xmlns="" xmlns:a16="http://schemas.microsoft.com/office/drawing/2014/main" id="{DD6E62C9-F150-40C7-B711-DB2731DC1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750" y="1926447"/>
            <a:ext cx="720617" cy="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06" tIns="31003" rIns="62006" bIns="31003">
            <a:spAutoFit/>
          </a:bodyPr>
          <a:lstStyle/>
          <a:p>
            <a:pPr algn="ctr" defTabSz="70623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AF7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2753</a:t>
            </a:r>
            <a:endParaRPr lang="ru-RU" sz="1050" dirty="0">
              <a:solidFill>
                <a:srgbClr val="AF7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 стрелкой 100">
            <a:extLst>
              <a:ext uri="{FF2B5EF4-FFF2-40B4-BE49-F238E27FC236}">
                <a16:creationId xmlns="" xmlns:a16="http://schemas.microsoft.com/office/drawing/2014/main" id="{89219175-8C60-4538-9470-6EEFCC2176AF}"/>
              </a:ext>
            </a:extLst>
          </p:cNvPr>
          <p:cNvCxnSpPr>
            <a:cxnSpLocks/>
          </p:cNvCxnSpPr>
          <p:nvPr/>
        </p:nvCxnSpPr>
        <p:spPr>
          <a:xfrm>
            <a:off x="4883662" y="2393661"/>
            <a:ext cx="3828337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65965ABF-9951-4B1F-ADF2-76F43EED4CA7}"/>
              </a:ext>
            </a:extLst>
          </p:cNvPr>
          <p:cNvSpPr/>
          <p:nvPr/>
        </p:nvSpPr>
        <p:spPr>
          <a:xfrm>
            <a:off x="5050240" y="2453157"/>
            <a:ext cx="588057" cy="269430"/>
          </a:xfrm>
          <a:prstGeom prst="rect">
            <a:avLst/>
          </a:prstGeom>
          <a:noFill/>
        </p:spPr>
        <p:txBody>
          <a:bodyPr wrap="square" lIns="83944" tIns="41972" rIns="83944" bIns="41972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B0A7BC68-1914-4723-B461-565F602E90BC}"/>
              </a:ext>
            </a:extLst>
          </p:cNvPr>
          <p:cNvSpPr/>
          <p:nvPr/>
        </p:nvSpPr>
        <p:spPr>
          <a:xfrm>
            <a:off x="5855119" y="2456291"/>
            <a:ext cx="588057" cy="269430"/>
          </a:xfrm>
          <a:prstGeom prst="rect">
            <a:avLst/>
          </a:prstGeom>
          <a:noFill/>
        </p:spPr>
        <p:txBody>
          <a:bodyPr wrap="square" lIns="83944" tIns="41972" rIns="83944" bIns="41972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E6561C27-A579-4D8C-9C22-617E531C0523}"/>
              </a:ext>
            </a:extLst>
          </p:cNvPr>
          <p:cNvSpPr/>
          <p:nvPr/>
        </p:nvSpPr>
        <p:spPr>
          <a:xfrm>
            <a:off x="6267307" y="2452634"/>
            <a:ext cx="1309622" cy="269430"/>
          </a:xfrm>
          <a:prstGeom prst="rect">
            <a:avLst/>
          </a:prstGeom>
          <a:noFill/>
        </p:spPr>
        <p:txBody>
          <a:bodyPr wrap="square" lIns="83944" tIns="41972" rIns="83944" bIns="41972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="" xmlns:a16="http://schemas.microsoft.com/office/drawing/2014/main" id="{E6561C27-A579-4D8C-9C22-617E531C0523}"/>
              </a:ext>
            </a:extLst>
          </p:cNvPr>
          <p:cNvSpPr/>
          <p:nvPr/>
        </p:nvSpPr>
        <p:spPr>
          <a:xfrm>
            <a:off x="7082387" y="2456291"/>
            <a:ext cx="1309622" cy="269430"/>
          </a:xfrm>
          <a:prstGeom prst="rect">
            <a:avLst/>
          </a:prstGeom>
          <a:noFill/>
        </p:spPr>
        <p:txBody>
          <a:bodyPr wrap="square" lIns="83944" tIns="41972" rIns="83944" bIns="41972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86">
            <a:extLst>
              <a:ext uri="{FF2B5EF4-FFF2-40B4-BE49-F238E27FC236}">
                <a16:creationId xmlns="" xmlns:a16="http://schemas.microsoft.com/office/drawing/2014/main" id="{1FC2B977-87AC-4C8A-BECE-EAEA3977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530" y="1927983"/>
            <a:ext cx="1009570" cy="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006" tIns="31003" rIns="62006" bIns="31003">
            <a:spAutoFit/>
          </a:bodyPr>
          <a:lstStyle/>
          <a:p>
            <a:pPr algn="ctr" defTabSz="706237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AF7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endParaRPr lang="ru-RU" b="1" dirty="0">
              <a:solidFill>
                <a:srgbClr val="AF76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5255149" y="2310436"/>
            <a:ext cx="108577" cy="138050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6070842" y="2320399"/>
            <a:ext cx="108577" cy="138050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6867830" y="2310436"/>
            <a:ext cx="108577" cy="138050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7650027" y="2315027"/>
            <a:ext cx="108577" cy="138050"/>
          </a:xfrm>
          <a:prstGeom prst="ellips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850723" y="5252212"/>
            <a:ext cx="1193777" cy="285907"/>
          </a:xfrm>
          <a:prstGeom prst="rect">
            <a:avLst/>
          </a:prstGeom>
          <a:noFill/>
        </p:spPr>
        <p:txBody>
          <a:bodyPr wrap="square" lIns="91116" tIns="45559" rIns="91116" bIns="45559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Центр развития поставщиков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57860" y="5252213"/>
            <a:ext cx="1294976" cy="285907"/>
          </a:xfrm>
          <a:prstGeom prst="rect">
            <a:avLst/>
          </a:prstGeom>
          <a:noFill/>
        </p:spPr>
        <p:txBody>
          <a:bodyPr wrap="square" lIns="91116" tIns="45559" rIns="91116" bIns="45559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Корпорация развития Ярославской области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984858" y="5942310"/>
            <a:ext cx="1111420" cy="415494"/>
          </a:xfrm>
          <a:prstGeom prst="rect">
            <a:avLst/>
          </a:prstGeom>
        </p:spPr>
        <p:txBody>
          <a:bodyPr wrap="square" lIns="91436" tIns="45718" rIns="91436" bIns="45718" anchor="ctr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Информационно-консультационная служба АПК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04" y="4229680"/>
            <a:ext cx="2650394" cy="576917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4" y="5032534"/>
            <a:ext cx="1856885" cy="696332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3307290" y="5588776"/>
            <a:ext cx="1977274" cy="18894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Центр экспорта Ярославской области</a:t>
            </a:r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6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67524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0922" y="384920"/>
            <a:ext cx="307722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z="1400" b="1" dirty="0" smtClean="0"/>
              <a:t>ФИНАНСОВАЯ ПОДДЕРЖКА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2071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5"/>
            <a:ext cx="362182" cy="60453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428752" y="3483083"/>
            <a:ext cx="2583408" cy="1530093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28183" y="3490274"/>
            <a:ext cx="2448273" cy="152290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0652" y="3490274"/>
            <a:ext cx="2463196" cy="1522902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0652" y="1833970"/>
            <a:ext cx="2463196" cy="145101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28183" y="1838167"/>
            <a:ext cx="2448273" cy="1446817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83817" y="1224191"/>
            <a:ext cx="7174123" cy="487569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 субъектов малого и среднего предпринимательства и самозанятых граждан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28752" y="1845931"/>
            <a:ext cx="2583408" cy="1439053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txBody>
          <a:bodyPr lIns="102396" tIns="51198" rIns="102396" bIns="51198" rtlCol="0" anchor="ctr"/>
          <a:lstStyle/>
          <a:p>
            <a:pPr algn="ctr" defTabSz="1114990">
              <a:defRPr/>
            </a:pPr>
            <a:endParaRPr lang="ru-RU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3563888" y="1878910"/>
            <a:ext cx="244827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ИНВЕСТИЦИОННЫЙ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инвестиционные цели (модернизация, технологическое перевооружение, расширение производства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  <a:endParaRPr lang="ru-RU" sz="10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36654" y="2450697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408449" y="2380522"/>
            <a:ext cx="1177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28514" y="2674220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408448" y="2627137"/>
            <a:ext cx="1329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36655" y="2889067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501737" y="2838578"/>
            <a:ext cx="858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47872" y="2455910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128210" y="2386208"/>
            <a:ext cx="1143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39732" y="2679433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119448" y="2617250"/>
            <a:ext cx="1078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47873" y="2894280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219284" y="2838578"/>
            <a:ext cx="926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32458" y="1869468"/>
            <a:ext cx="269902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АНТИКРИЗИСНЫЙ</a:t>
            </a:r>
          </a:p>
          <a:p>
            <a:pPr lvl="0" algn="ctr" hangingPunct="0">
              <a:lnSpc>
                <a:spcPct val="90000"/>
              </a:lnSpc>
            </a:pP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для всех видов деятельности</a:t>
            </a:r>
            <a:endParaRPr lang="ru-RU" sz="1200" b="1" dirty="0" smtClean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747722" y="4110718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39582" y="4334241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747723" y="4549088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59682" y="4103935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41680" y="4052733"/>
            <a:ext cx="135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51542" y="4327458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32932" y="4288986"/>
            <a:ext cx="1078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59683" y="4542305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95610" y="4475043"/>
            <a:ext cx="858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60824" y="2469607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32617" y="2412912"/>
            <a:ext cx="135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52684" y="2693130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34041" y="2655525"/>
            <a:ext cx="1078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60825" y="2907977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1697548" y="2840966"/>
            <a:ext cx="926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374869" y="4041962"/>
            <a:ext cx="1372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372302" y="4297825"/>
            <a:ext cx="1078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4467562" y="4502721"/>
            <a:ext cx="825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316735" y="4097728"/>
            <a:ext cx="7559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179038" y="4032437"/>
            <a:ext cx="1293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000" dirty="0" err="1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316735" y="4336854"/>
            <a:ext cx="14345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Комиссия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182818" y="4297825"/>
            <a:ext cx="1252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ru-RU" sz="10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10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16736" y="4569265"/>
            <a:ext cx="576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324307" y="4501971"/>
            <a:ext cx="858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0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6116101" y="1876321"/>
            <a:ext cx="268944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ОБОРОТНЫЙ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пополнение </a:t>
            </a:r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оборотных средств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6103275" y="3485128"/>
            <a:ext cx="27044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ПОРУЧИТЕЛЬСТВО</a:t>
            </a:r>
          </a:p>
          <a:p>
            <a:pPr lvl="0" algn="ctr" hangingPunct="0">
              <a:lnSpc>
                <a:spcPct val="90000"/>
              </a:lnSpc>
            </a:pPr>
            <a:r>
              <a:rPr lang="ru-RU" sz="8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располагают достаточным объемом обеспечения по кредиту, гарантии, лизингу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3635896" y="3482891"/>
            <a:ext cx="2232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САМОЗАНЯТЫЙ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лательщикам налога на профессиональный доход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C1A95DF1-80C2-4947-9BD2-28B0E0161445}"/>
              </a:ext>
            </a:extLst>
          </p:cNvPr>
          <p:cNvSpPr/>
          <p:nvPr/>
        </p:nvSpPr>
        <p:spPr>
          <a:xfrm>
            <a:off x="760971" y="3479748"/>
            <a:ext cx="266568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lnSpc>
                <a:spcPct val="90000"/>
              </a:lnSpc>
            </a:pPr>
            <a:r>
              <a:rPr lang="ru-RU" sz="1400" b="1" dirty="0" smtClean="0">
                <a:solidFill>
                  <a:srgbClr val="9C674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НАЧИНАЮЩИЙ</a:t>
            </a:r>
          </a:p>
          <a:p>
            <a:pPr algn="ctr" hangingPunct="0">
              <a:lnSpc>
                <a:spcPct val="90000"/>
              </a:lnSpc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зарегистрированные менее 1 года</a:t>
            </a:r>
            <a:endParaRPr lang="ru-RU" sz="800" b="1" dirty="0">
              <a:solidFill>
                <a:srgbClr val="9C674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50385" y="1215620"/>
            <a:ext cx="7056426" cy="498181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>
            <a:off x="778164" y="6381328"/>
            <a:ext cx="3037334" cy="397658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условиях </a:t>
            </a:r>
            <a:r>
              <a:rPr lang="ru-RU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F1C037CD-899F-4363-BAFA-C4A7CDA41D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9598" y="260648"/>
            <a:ext cx="3129417" cy="6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6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67524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946" y="372479"/>
            <a:ext cx="6591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z="1400" b="1" dirty="0">
                <a:solidFill>
                  <a:schemeClr val="tx1"/>
                </a:solidFill>
              </a:rPr>
              <a:t>МОЛОДЫЕ ПРЕДПРИНИМАТЕЛИ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071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5"/>
            <a:ext cx="362182" cy="60453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76991" y="1795785"/>
            <a:ext cx="3925952" cy="698148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D2EC10C-5FF5-490D-BB69-13381E664076}"/>
              </a:ext>
            </a:extLst>
          </p:cNvPr>
          <p:cNvSpPr/>
          <p:nvPr/>
        </p:nvSpPr>
        <p:spPr>
          <a:xfrm>
            <a:off x="441226" y="4499338"/>
            <a:ext cx="8269711" cy="535658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6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F6DCF7A-0C61-41A8-AA6B-5953C20F7E03}"/>
              </a:ext>
            </a:extLst>
          </p:cNvPr>
          <p:cNvSpPr txBox="1"/>
          <p:nvPr/>
        </p:nvSpPr>
        <p:spPr>
          <a:xfrm>
            <a:off x="1093126" y="1235558"/>
            <a:ext cx="3439737" cy="432458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ГРАНТ</a:t>
            </a:r>
            <a:r>
              <a:rPr lang="ru-RU" sz="1400" b="1" dirty="0" smtClean="0">
                <a:solidFill>
                  <a:srgbClr val="8D1F0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100-500</a:t>
            </a:r>
            <a:r>
              <a:rPr lang="ru-RU" sz="2000" b="1" dirty="0" smtClean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руб.</a:t>
            </a:r>
            <a:endParaRPr lang="ru-RU" sz="2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BF9A878D-A874-435D-9570-19E829E4BFEC}"/>
              </a:ext>
            </a:extLst>
          </p:cNvPr>
          <p:cNvSpPr/>
          <p:nvPr/>
        </p:nvSpPr>
        <p:spPr>
          <a:xfrm>
            <a:off x="493740" y="1183282"/>
            <a:ext cx="545562" cy="538940"/>
          </a:xfrm>
          <a:prstGeom prst="ellipse">
            <a:avLst/>
          </a:prstGeom>
          <a:solidFill>
            <a:srgbClr val="AF765D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7DA31B5-9642-49D5-A261-DF9D09E53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584" y="1289851"/>
            <a:ext cx="323873" cy="3238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BB674C8-F4A1-4429-8861-6A7FFE587FF1}"/>
              </a:ext>
            </a:extLst>
          </p:cNvPr>
          <p:cNvSpPr txBox="1"/>
          <p:nvPr/>
        </p:nvSpPr>
        <p:spPr>
          <a:xfrm>
            <a:off x="504619" y="1898637"/>
            <a:ext cx="39259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размере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2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размера расходов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проекта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CC6AD863-F2C4-4407-A4EC-3CD6BA787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1499"/>
              </p:ext>
            </p:extLst>
          </p:nvPr>
        </p:nvGraphicFramePr>
        <p:xfrm>
          <a:off x="4860032" y="1131589"/>
          <a:ext cx="3801251" cy="3271893"/>
        </p:xfrm>
        <a:graphic>
          <a:graphicData uri="http://schemas.openxmlformats.org/drawingml/2006/table">
            <a:tbl>
              <a:tblPr/>
              <a:tblGrid>
                <a:gridCol w="415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5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0987">
                <a:tc gridSpan="2">
                  <a:txBody>
                    <a:bodyPr/>
                    <a:lstStyle/>
                    <a:p>
                      <a:pPr algn="l">
                        <a:spcBef>
                          <a:spcPts val="1199"/>
                        </a:spcBef>
                        <a:buClr>
                          <a:srgbClr val="D56509"/>
                        </a:buClr>
                        <a:buSzPct val="100000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b="0" dirty="0" smtClean="0">
                          <a:solidFill>
                            <a:srgbClr val="9C674E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Получатели </a:t>
                      </a:r>
                      <a:r>
                        <a:rPr lang="ru-RU" sz="1200" b="0" dirty="0">
                          <a:solidFill>
                            <a:srgbClr val="9C674E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должны соответствовать требованиям: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78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9C674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 МСП создан физическим лицом до 25 лет включительно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78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у субъекта МСП 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ет долгов по налогам/взносам более 3000 рублей</a:t>
                      </a: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182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tabLst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 МСП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прошел обучение (не позднее чем за 1 год до получения гранта) по направлению осуществления предпринимательской деятельности, проведение которого организовано ЦПП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или Корпорацией МСП</a:t>
                      </a: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6019366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32EB7BED-69F7-4A35-8A89-85885BC75EF1}"/>
              </a:ext>
            </a:extLst>
          </p:cNvPr>
          <p:cNvSpPr txBox="1"/>
          <p:nvPr/>
        </p:nvSpPr>
        <p:spPr>
          <a:xfrm>
            <a:off x="433010" y="4573330"/>
            <a:ext cx="8394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предоставляется </a:t>
            </a:r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ежегодного,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трех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с года, следующего за годом предоставления гранта, 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хозяйственной деятельности на территории Ярославской области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="" xmlns:a16="http://schemas.microsoft.com/office/drawing/2014/main" id="{5E0486EE-C697-4ED5-A151-B668C1EA8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77526"/>
              </p:ext>
            </p:extLst>
          </p:nvPr>
        </p:nvGraphicFramePr>
        <p:xfrm>
          <a:off x="1586405" y="2571750"/>
          <a:ext cx="2822744" cy="1811160"/>
        </p:xfrm>
        <a:graphic>
          <a:graphicData uri="http://schemas.openxmlformats.org/drawingml/2006/table">
            <a:tbl>
              <a:tblPr/>
              <a:tblGrid>
                <a:gridCol w="256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6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993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аренда, ремонт нежилого помещения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14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или приобретение оргтехники, оборудования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93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коммунальных услуг и электроснабжения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993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93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услуг связи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3174725"/>
                  </a:ext>
                </a:extLst>
              </a:tr>
              <a:tr h="19993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1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сырья, расходных материалов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5321608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FF6C134-FED2-414B-AB3E-6AB9B56885E4}"/>
              </a:ext>
            </a:extLst>
          </p:cNvPr>
          <p:cNvSpPr txBox="1"/>
          <p:nvPr/>
        </p:nvSpPr>
        <p:spPr>
          <a:xfrm>
            <a:off x="553203" y="3271932"/>
            <a:ext cx="971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ЦЕЛИ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6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67524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384" y="384919"/>
            <a:ext cx="6591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z="1400" b="1" dirty="0">
                <a:solidFill>
                  <a:schemeClr val="tx1"/>
                </a:solidFill>
              </a:rPr>
              <a:t>СОЦИАЛЬНОЕ ПРЕДПРИНИМАТЕЛЬСТВО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2071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5"/>
            <a:ext cx="362182" cy="604530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76991" y="1795785"/>
            <a:ext cx="3888433" cy="601707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F6DCF7A-0C61-41A8-AA6B-5953C20F7E03}"/>
              </a:ext>
            </a:extLst>
          </p:cNvPr>
          <p:cNvSpPr txBox="1"/>
          <p:nvPr/>
        </p:nvSpPr>
        <p:spPr>
          <a:xfrm>
            <a:off x="1126394" y="1214949"/>
            <a:ext cx="3445605" cy="432458"/>
          </a:xfrm>
          <a:prstGeom prst="rect">
            <a:avLst/>
          </a:prstGeom>
          <a:noFill/>
        </p:spPr>
        <p:txBody>
          <a:bodyPr wrap="square" lIns="62522" tIns="31258" rIns="62522" bIns="31258" rtlCol="0" anchor="ctr">
            <a:spAutoFit/>
          </a:bodyPr>
          <a:lstStyle/>
          <a:p>
            <a:pPr defTabSz="800927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ГРАНТ</a:t>
            </a:r>
            <a:r>
              <a:rPr lang="ru-RU" sz="1400" b="1" dirty="0" smtClean="0">
                <a:solidFill>
                  <a:srgbClr val="8D1F09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100-500</a:t>
            </a:r>
            <a:r>
              <a:rPr lang="ru-RU" sz="2000" b="1" dirty="0" smtClean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942825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тыс. руб.</a:t>
            </a:r>
            <a:endParaRPr lang="ru-RU" sz="20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BF9A878D-A874-435D-9570-19E829E4BFEC}"/>
              </a:ext>
            </a:extLst>
          </p:cNvPr>
          <p:cNvSpPr/>
          <p:nvPr/>
        </p:nvSpPr>
        <p:spPr>
          <a:xfrm>
            <a:off x="603596" y="1197330"/>
            <a:ext cx="522798" cy="503478"/>
          </a:xfrm>
          <a:prstGeom prst="ellipse">
            <a:avLst/>
          </a:prstGeom>
          <a:solidFill>
            <a:srgbClr val="AF765D"/>
          </a:solid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>
              <a:defRPr/>
            </a:pPr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7DA31B5-9642-49D5-A261-DF9D09E53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57" y="1287676"/>
            <a:ext cx="314173" cy="34054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BB674C8-F4A1-4429-8861-6A7FFE587FF1}"/>
              </a:ext>
            </a:extLst>
          </p:cNvPr>
          <p:cNvSpPr txBox="1"/>
          <p:nvPr/>
        </p:nvSpPr>
        <p:spPr>
          <a:xfrm>
            <a:off x="476991" y="1845328"/>
            <a:ext cx="38884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размере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4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200" b="1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размера расходов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проекта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2EB7BED-69F7-4A35-8A89-85885BC75EF1}"/>
              </a:ext>
            </a:extLst>
          </p:cNvPr>
          <p:cNvSpPr txBox="1"/>
          <p:nvPr/>
        </p:nvSpPr>
        <p:spPr>
          <a:xfrm>
            <a:off x="667730" y="4732947"/>
            <a:ext cx="8190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предоставляется </a:t>
            </a:r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однократно</a:t>
            </a: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условии подтверждения статуса СП в последующие 3 года в полном объеме на конкурсной основе в соответствии с решением конкурсной комиссии</a:t>
            </a:r>
          </a:p>
        </p:txBody>
      </p:sp>
      <p:graphicFrame>
        <p:nvGraphicFramePr>
          <p:cNvPr id="53" name="Таблица 52">
            <a:extLst>
              <a:ext uri="{FF2B5EF4-FFF2-40B4-BE49-F238E27FC236}">
                <a16:creationId xmlns="" xmlns:a16="http://schemas.microsoft.com/office/drawing/2014/main" id="{5E0486EE-C697-4ED5-A151-B668C1EA8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34964"/>
              </p:ext>
            </p:extLst>
          </p:nvPr>
        </p:nvGraphicFramePr>
        <p:xfrm>
          <a:off x="1619673" y="2571750"/>
          <a:ext cx="2795768" cy="1937370"/>
        </p:xfrm>
        <a:graphic>
          <a:graphicData uri="http://schemas.openxmlformats.org/drawingml/2006/table">
            <a:tbl>
              <a:tblPr/>
              <a:tblGrid>
                <a:gridCol w="253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19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47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аренда, ремонт нежилого помещения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08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или приобретение оргтехники, оборудования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08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коммунальных услуг и электроснабжения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47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47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услуг связи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3174725"/>
                  </a:ext>
                </a:extLst>
              </a:tr>
              <a:tr h="41108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10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1343456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сырья, расходных материалов</a:t>
                      </a:r>
                    </a:p>
                  </a:txBody>
                  <a:tcPr marL="36000" marR="36000" marT="25200" marB="252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5321608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FF6C134-FED2-414B-AB3E-6AB9B56885E4}"/>
              </a:ext>
            </a:extLst>
          </p:cNvPr>
          <p:cNvSpPr txBox="1"/>
          <p:nvPr/>
        </p:nvSpPr>
        <p:spPr>
          <a:xfrm>
            <a:off x="583522" y="3429000"/>
            <a:ext cx="945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ЦЕЛИ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5" name="Таблица 54">
            <a:extLst>
              <a:ext uri="{FF2B5EF4-FFF2-40B4-BE49-F238E27FC236}">
                <a16:creationId xmlns="" xmlns:a16="http://schemas.microsoft.com/office/drawing/2014/main" id="{CC6AD863-F2C4-4407-A4EC-3CD6BA787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27102"/>
              </p:ext>
            </p:extLst>
          </p:nvPr>
        </p:nvGraphicFramePr>
        <p:xfrm>
          <a:off x="4490624" y="1052736"/>
          <a:ext cx="4392488" cy="3712320"/>
        </p:xfrm>
        <a:graphic>
          <a:graphicData uri="http://schemas.openxmlformats.org/drawingml/2006/table">
            <a:tbl>
              <a:tblPr/>
              <a:tblGrid>
                <a:gridCol w="480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2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4442">
                <a:tc gridSpan="2">
                  <a:txBody>
                    <a:bodyPr/>
                    <a:lstStyle/>
                    <a:p>
                      <a:pPr algn="l">
                        <a:spcBef>
                          <a:spcPts val="1199"/>
                        </a:spcBef>
                        <a:buClr>
                          <a:srgbClr val="D56509"/>
                        </a:buClr>
                        <a:buSzPct val="100000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>
                          <a:solidFill>
                            <a:srgbClr val="AF765D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Социальные предприятия должны соответствовать требованиям:</a:t>
                      </a:r>
                      <a:endParaRPr lang="ru-RU" sz="1200" dirty="0">
                        <a:solidFill>
                          <a:srgbClr val="AF765D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418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9C674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сведения о субъекте МСП, признанном социальным предприятием, внесены в единый реестр субъектов малого и среднего предпринимательства в период с 10 июля по 31 декабря текущего календарного года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1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87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у субъекта МСП н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ет долгов по налогам/взносам более 3000 рублей</a:t>
                      </a: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290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9C674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144000" marB="144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rgbClr val="D56509"/>
                        </a:buClr>
                        <a:buSzPct val="100000"/>
                        <a:buFont typeface="Arial" panose="020B0604020202020204" pitchFamily="34" charset="0"/>
                        <a:buNone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 МСП, признанный социальным предприятием, прошел обучение (не позднее чем за 1 год до получения гранта) по направлению деятельности в сфере соц. предпринимательства, проведение которого организовано ЦПП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или Корпорацией МСП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72000" marR="72000" marT="144000" marB="144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6019366"/>
                  </a:ext>
                </a:extLst>
              </a:tr>
            </a:tbl>
          </a:graphicData>
        </a:graphic>
      </p:graphicFrame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FD2EC10C-5FF5-490D-BB69-13381E664076}"/>
              </a:ext>
            </a:extLst>
          </p:cNvPr>
          <p:cNvSpPr/>
          <p:nvPr/>
        </p:nvSpPr>
        <p:spPr>
          <a:xfrm>
            <a:off x="667730" y="4653136"/>
            <a:ext cx="8190681" cy="609653"/>
          </a:xfrm>
          <a:prstGeom prst="rect">
            <a:avLst/>
          </a:prstGeom>
          <a:noFill/>
          <a:ln w="9525">
            <a:solidFill>
              <a:srgbClr val="9C674E"/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z="16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6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467524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071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5"/>
            <a:ext cx="362182" cy="604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3945" y="262220"/>
            <a:ext cx="3627872" cy="528295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algn="ctr" defTabSz="613490">
              <a:lnSpc>
                <a:spcPct val="11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ПОДДЕРЖКА ЭКСПОРТНО ОРИЕНТИРОВАННЫХ ПРЕДПРИЯТИЙ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93600" y="3998941"/>
            <a:ext cx="1347858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8397" y="3998941"/>
            <a:ext cx="1340861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4010" y="3998857"/>
            <a:ext cx="1340861" cy="597356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49623" y="3992819"/>
            <a:ext cx="1340861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23899" y="2079609"/>
            <a:ext cx="1700901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43769" y="2076690"/>
            <a:ext cx="1700901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3639" y="2076690"/>
            <a:ext cx="1700901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19193" y="2764772"/>
            <a:ext cx="1705607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97998" y="2768828"/>
            <a:ext cx="1686412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61818" y="3992819"/>
            <a:ext cx="1362982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283509" y="2076690"/>
            <a:ext cx="1700901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63639" y="2764772"/>
            <a:ext cx="1700901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89788" y="2798705"/>
            <a:ext cx="1465301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Участие в международных выставках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09567" y="4128481"/>
            <a:ext cx="1404389" cy="38779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Транспортировка продукции</a:t>
            </a:r>
            <a:r>
              <a:rPr lang="ru-RU" sz="12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55254" y="2264511"/>
            <a:ext cx="1370888" cy="24006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Бизнес-миссии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285016" y="2123450"/>
            <a:ext cx="1699394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Сопровождение</a:t>
            </a:r>
          </a:p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экспортного контракта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73161" y="2110700"/>
            <a:ext cx="1374895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Поиск и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подбор иностранного покупателя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31075" y="2274407"/>
            <a:ext cx="1130539" cy="24006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Е-</a:t>
            </a:r>
            <a:r>
              <a:rPr lang="en-US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commerce</a:t>
            </a:r>
            <a:endParaRPr lang="ru-RU" sz="12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71847" y="2798705"/>
            <a:ext cx="1684483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Комплексные программы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развитию экспорта</a:t>
            </a:r>
            <a:r>
              <a:rPr lang="ru-RU" sz="12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12790" y="4032874"/>
            <a:ext cx="1419032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Оформление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м/н товарных знаков, патентов</a:t>
            </a:r>
            <a:r>
              <a:rPr lang="ru-RU" sz="12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16011" y="4202347"/>
            <a:ext cx="1328864" cy="24006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Сертификация</a:t>
            </a:r>
            <a:r>
              <a:rPr lang="ru-RU" sz="12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19193" y="2808318"/>
            <a:ext cx="1687159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Поиск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российского поставщика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по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запросу импортера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551140" y="1178268"/>
            <a:ext cx="6410677" cy="39375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экспортно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ориентированных субъектов малого и среднего предпринимательства, бесплатно/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dirty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(до 30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17709" y="1169697"/>
            <a:ext cx="6444108" cy="402324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546205" y="4128481"/>
            <a:ext cx="1344279" cy="38779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Маркетинговые исследования</a:t>
            </a:r>
            <a:r>
              <a:rPr lang="ru-RU" sz="12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90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912896" y="4202347"/>
            <a:ext cx="1532278" cy="24006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  <a:endParaRPr lang="ru-RU" sz="90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35968" y="1762532"/>
            <a:ext cx="2448272" cy="26468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400" dirty="0" smtClean="0">
                <a:solidFill>
                  <a:srgbClr val="942825"/>
                </a:solidFill>
                <a:latin typeface="Arial" panose="020B0604020202020204" pitchFamily="34" charset="0"/>
                <a:cs typeface="Arial" pitchFamily="34" charset="0"/>
              </a:rPr>
              <a:t>КОМПЛЕКСНЫЕ УСЛУГИ</a:t>
            </a:r>
            <a:endParaRPr lang="ru-RU" sz="1400" dirty="0">
              <a:solidFill>
                <a:srgbClr val="942825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5968" y="3638023"/>
            <a:ext cx="2952328" cy="26468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400" dirty="0" smtClean="0">
                <a:solidFill>
                  <a:srgbClr val="942825"/>
                </a:solidFill>
                <a:latin typeface="Arial" panose="020B0604020202020204" pitchFamily="34" charset="0"/>
                <a:cs typeface="Arial" pitchFamily="34" charset="0"/>
              </a:rPr>
              <a:t>САМОСТОЯТЕЛЬНЫЕ УСЛУГИ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51602" y="2768828"/>
            <a:ext cx="1693068" cy="603394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58524" y="2802446"/>
            <a:ext cx="1539882" cy="5355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defTabSz="1038860">
              <a:lnSpc>
                <a:spcPct val="80000"/>
              </a:lnSpc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Переговоры с иностранными покупателями</a:t>
            </a:r>
            <a:endParaRPr lang="ru-RU" sz="1200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74512" y="692508"/>
            <a:ext cx="2339924" cy="21664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Центр экспорта Ярославской области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45" y="170262"/>
            <a:ext cx="1902579" cy="5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6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67524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0318" y="367575"/>
            <a:ext cx="3291504" cy="291307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algn="ctr" defTabSz="613490">
              <a:lnSpc>
                <a:spcPct val="11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КОНСУЛЬТАЦИИ И УСЛУГИ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32071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5"/>
            <a:ext cx="362182" cy="604530"/>
          </a:xfrm>
          <a:prstGeom prst="rect">
            <a:avLst/>
          </a:prstGeom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04" y="1244754"/>
            <a:ext cx="3498155" cy="185520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400490" y="4346458"/>
            <a:ext cx="2324802" cy="64102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835001" y="4346458"/>
            <a:ext cx="2272734" cy="64102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846275" y="3366133"/>
            <a:ext cx="2261459" cy="64102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341728" y="3313534"/>
            <a:ext cx="3469831" cy="554256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411765" y="3366133"/>
            <a:ext cx="2313526" cy="64102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81804" y="1851669"/>
            <a:ext cx="4725931" cy="437475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381803" y="1895374"/>
            <a:ext cx="5009993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Консультации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по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ведению предпринимательской деятельности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530318" y="2364518"/>
            <a:ext cx="2739649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Патентование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Сертификация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Правозащита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Заголовок 1"/>
          <p:cNvSpPr txBox="1">
            <a:spLocks/>
          </p:cNvSpPr>
          <p:nvPr/>
        </p:nvSpPr>
        <p:spPr>
          <a:xfrm>
            <a:off x="350202" y="1196752"/>
            <a:ext cx="4856533" cy="472724"/>
          </a:xfrm>
          <a:prstGeom prst="rect">
            <a:avLst/>
          </a:prstGeom>
        </p:spPr>
        <p:txBody>
          <a:bodyPr lIns="102396" tIns="51198" rIns="102396" bIns="51198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субъектов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малого и среднего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предпринимательства и самозанятых граждан, бесплатно/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софинансирование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4282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(10%)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64370" y="2364518"/>
            <a:ext cx="2274910" cy="938702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Начало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деятельности</a:t>
            </a:r>
          </a:p>
          <a:p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Господдержка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Маркетинговое сопровождение</a:t>
            </a: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Бизнес-планирование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5333613" y="3911600"/>
            <a:ext cx="3570161" cy="1446534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Ярмарки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«Пир на Волге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«Ладья. Зимняя сказка»</a:t>
            </a: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подарков и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декора</a:t>
            </a: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Межрегиональные выставки-ярмарки (АПК, легкая промышленность)</a:t>
            </a:r>
          </a:p>
          <a:p>
            <a:pPr lv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приключений и техники для активного отдыха «Поехали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39493" y="3455810"/>
            <a:ext cx="2199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Сертификация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товаров, работ, услуг</a:t>
            </a:r>
            <a:r>
              <a:rPr lang="ru-RU" sz="1200" dirty="0">
                <a:solidFill>
                  <a:srgbClr val="942825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200" dirty="0">
              <a:solidFill>
                <a:srgbClr val="9428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1210" y="4373060"/>
            <a:ext cx="253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Проведение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патентных исследований на регистрацию товарного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знака</a:t>
            </a:r>
            <a:r>
              <a:rPr lang="ru-RU" sz="1200" dirty="0" smtClean="0">
                <a:solidFill>
                  <a:srgbClr val="942825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1200" dirty="0">
              <a:solidFill>
                <a:srgbClr val="94282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835000" y="4387529"/>
            <a:ext cx="2458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Содействие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в популяризации продукции и услуг</a:t>
            </a:r>
            <a:endParaRPr lang="en-US" sz="1200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846274" y="3455810"/>
            <a:ext cx="2360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Содействие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в размещении продукции на </a:t>
            </a:r>
            <a:r>
              <a:rPr lang="ru-RU" sz="1200" dirty="0" err="1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маркетплейсах</a:t>
            </a:r>
            <a:endParaRPr lang="en-US" sz="1200" dirty="0">
              <a:solidFill>
                <a:srgbClr val="9C674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5324384" y="3313534"/>
            <a:ext cx="3588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Организация участия в </a:t>
            </a:r>
            <a:r>
              <a:rPr lang="ru-RU" sz="1200" dirty="0" err="1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выставочно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-ярмарочных мероприятиях в России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323528" y="1196752"/>
            <a:ext cx="4784206" cy="483013"/>
          </a:xfrm>
          <a:prstGeom prst="rect">
            <a:avLst/>
          </a:prstGeom>
          <a:noFill/>
          <a:ln w="9525">
            <a:solidFill>
              <a:srgbClr val="600000"/>
            </a:solidFill>
            <a:prstDash val="dash"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4049"/>
            <a:ext cx="633115" cy="712147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6474950" y="395624"/>
            <a:ext cx="1624998" cy="36899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Центр поддержки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0448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6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67524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6777" y="367575"/>
            <a:ext cx="1791621" cy="291307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algn="ctr" defTabSz="613490">
              <a:lnSpc>
                <a:spcPct val="11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ОБУЧЕНИЕ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32071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5"/>
            <a:ext cx="362182" cy="6045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286" y="4673922"/>
            <a:ext cx="8736171" cy="387423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2986" y="3210275"/>
            <a:ext cx="2133660" cy="392028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6561" y="3576251"/>
            <a:ext cx="2133660" cy="387423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9435" y="3576251"/>
            <a:ext cx="2133660" cy="391201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2419" y="1422537"/>
            <a:ext cx="2133660" cy="380539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10798" y="2567557"/>
            <a:ext cx="2133660" cy="387423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10032" y="1423974"/>
            <a:ext cx="2133660" cy="379102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9491" y="1422537"/>
            <a:ext cx="2133660" cy="385577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8387" y="2189458"/>
            <a:ext cx="2144274" cy="371953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8387" y="1419467"/>
            <a:ext cx="2144274" cy="388648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74" tIns="49647" rIns="99274" bIns="4964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1324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205" y="2239426"/>
            <a:ext cx="1307292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Семинары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8388" y="1398355"/>
            <a:ext cx="2433942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Повышение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квалификации сотрудников субъектов МСП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0738" y="1841360"/>
            <a:ext cx="2297544" cy="338538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Пожарная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безопасность на предприятии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9428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Охрана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10798" y="2965370"/>
            <a:ext cx="1488613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Азбука предпринимателя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Генерация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бизнес-идеи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Школа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Бизнес по франшизе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0738" y="2566343"/>
            <a:ext cx="2297544" cy="206208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Самозанятость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шаг к личному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успеху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продвижение в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Особенности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самозанятым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привлечь инвестиции в бизнес 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Упаковка франшизы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Продвижение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сайта в сети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Юридические аспекты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Правила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с бухгалтерскими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идея для серебряного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возраста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налогообложении и бухгалтерском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учете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Правовые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аспекты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трудовом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законодательстве</a:t>
            </a:r>
            <a:r>
              <a:rPr lang="en-US" sz="8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СМиСП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закупках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5397" y="1482794"/>
            <a:ext cx="873419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Форумы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03098" y="1843401"/>
            <a:ext cx="1990665" cy="707870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50000"/>
                  <a:lumOff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День предпринимателя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Креативные индустрии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Бизнес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поколение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НХП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Ярославии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Fashion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Форум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14161" y="2629977"/>
            <a:ext cx="1113067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Тренинги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09540" y="3634640"/>
            <a:ext cx="1832174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Мастер-классы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07403" y="1397370"/>
            <a:ext cx="2439250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Обучающие программы, акселераторы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29218" y="1841360"/>
            <a:ext cx="2123219" cy="132342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Успешный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самозанятый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Стартапшоу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Проектная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лаборатория: как привлечь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Лестница компетенций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Женское предпринимательство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Промышленный дизайн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Перспективы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тренды развития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бизнеса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новой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реальности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9428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97906" y="3638418"/>
            <a:ext cx="1864957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Наставничество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21973" y="1838320"/>
            <a:ext cx="2255466" cy="169275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старт для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Бизнес-планирование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Основы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предпринимательской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деятельности (для</a:t>
            </a:r>
            <a:r>
              <a:rPr kumimoji="0" lang="ru-RU" sz="8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14-17 лет)</a:t>
            </a: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Эффективные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бизнес-коммуникации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маркетинговых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стратегиях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Увеличение продаж и прибыли </a:t>
            </a:r>
            <a:r>
              <a:rPr lang="ru-RU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СМиСП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Защита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Интернет-маркетинг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Дизайн-мышление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бизнесе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Профстандарты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предприятии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Акселератор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соцпредпринимательства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842784" y="3963674"/>
            <a:ext cx="1974270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бьюти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индустрии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самозанятых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фотографов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самозанятых 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-сферы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самозанятых кондитеров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00612" y="1482008"/>
            <a:ext cx="1307292" cy="276983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itchFamily="34" charset="0"/>
              </a:rPr>
              <a:t>Конференции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13385" y="3197570"/>
            <a:ext cx="2387479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67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Конкурсы, бизнес-игры, бизнес-завтраки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9C67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28145" y="3666045"/>
            <a:ext cx="2103342" cy="954091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социальный проект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Молодежная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идея</a:t>
            </a:r>
            <a:endParaRPr lang="ru-RU" sz="800" dirty="0" smtClean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Ораторское мастерство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вид влияет на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личного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бренда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персональных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800" dirty="0" smtClean="0">
              <a:solidFill>
                <a:srgbClr val="942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Продающая </a:t>
            </a:r>
            <a:r>
              <a:rPr lang="ru-RU" sz="8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самопрезентация</a:t>
            </a:r>
            <a:r>
              <a:rPr lang="en-US" sz="8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94282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22001" y="3962179"/>
            <a:ext cx="2153444" cy="46164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lvl="0"/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для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</a:p>
          <a:p>
            <a:pPr lvl="0"/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Наставничество </a:t>
            </a:r>
            <a:r>
              <a:rPr lang="ru-RU" sz="8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креативных индустрий</a:t>
            </a: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0738" y="5131252"/>
            <a:ext cx="18774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942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9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составе комплексной услуги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48" y="4755762"/>
            <a:ext cx="242008" cy="24200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421098" y="4659869"/>
            <a:ext cx="2589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регистрацию для участия</a:t>
            </a:r>
            <a:endParaRPr lang="ru-RU" sz="1100" dirty="0">
              <a:solidFill>
                <a:srgbClr val="7F7F7F"/>
              </a:solidFill>
            </a:endParaRPr>
          </a:p>
        </p:txBody>
      </p:sp>
      <p:sp>
        <p:nvSpPr>
          <p:cNvPr id="39" name="Прямоугольник 38">
            <a:hlinkClick r:id="rId4"/>
          </p:cNvPr>
          <p:cNvSpPr/>
          <p:nvPr/>
        </p:nvSpPr>
        <p:spPr>
          <a:xfrm>
            <a:off x="3421098" y="4807153"/>
            <a:ext cx="21916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https://мойбизнес76.рф/events/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4049"/>
            <a:ext cx="633115" cy="71214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474950" y="395624"/>
            <a:ext cx="1624998" cy="368995"/>
          </a:xfrm>
          <a:prstGeom prst="rect">
            <a:avLst/>
          </a:prstGeom>
          <a:noFill/>
        </p:spPr>
        <p:txBody>
          <a:bodyPr wrap="square" lIns="91102" tIns="45553" rIns="91102" bIns="4555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Центр поддержки предпринимательства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40727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8165" y="0"/>
            <a:ext cx="9135835" cy="105273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67524"/>
            <a:ext cx="576064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6777" y="367575"/>
            <a:ext cx="3511447" cy="291307"/>
          </a:xfrm>
          <a:prstGeom prst="rect">
            <a:avLst/>
          </a:prstGeom>
          <a:noFill/>
        </p:spPr>
        <p:txBody>
          <a:bodyPr wrap="square" lIns="53800" tIns="26897" rIns="53800" bIns="26897" rtlCol="0" anchor="ctr">
            <a:spAutoFit/>
          </a:bodyPr>
          <a:lstStyle/>
          <a:p>
            <a:pPr algn="ctr" defTabSz="613490">
              <a:lnSpc>
                <a:spcPct val="11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ИНФОРМАЦИОННЫЕ РЕСУРСЫ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32071" y="260648"/>
            <a:ext cx="1895713" cy="505162"/>
          </a:xfrm>
          <a:prstGeom prst="rect">
            <a:avLst/>
          </a:prstGeom>
          <a:noFill/>
        </p:spPr>
        <p:txBody>
          <a:bodyPr wrap="square" lIns="61362" tIns="30682" rIns="61362" bIns="30682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Департамент инвестиций, промышленности и внешнеэкономической деятельности</a:t>
            </a:r>
            <a:endParaRPr lang="ru-RU" sz="900" b="1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  <a:p>
            <a:pPr>
              <a:lnSpc>
                <a:spcPct val="80000"/>
              </a:lnSpc>
            </a:pPr>
            <a:r>
              <a:rPr lang="ru-RU" sz="900" dirty="0">
                <a:solidFill>
                  <a:prstClr val="black"/>
                </a:solidFill>
                <a:latin typeface="Arial Narrow" pitchFamily="34" charset="0"/>
                <a:cs typeface="Browallia New" pitchFamily="34" charset="-34"/>
              </a:rPr>
              <a:t>Ярославской области</a:t>
            </a:r>
            <a:endParaRPr lang="en-US" sz="900" dirty="0">
              <a:solidFill>
                <a:prstClr val="black"/>
              </a:solidFill>
              <a:latin typeface="Arial Narrow" pitchFamily="34" charset="0"/>
              <a:cs typeface="Browallia New" pitchFamily="34" charset="-34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1395"/>
            <a:ext cx="362182" cy="604530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302522" y="1102555"/>
            <a:ext cx="8517950" cy="324452"/>
          </a:xfrm>
          <a:prstGeom prst="rect">
            <a:avLst/>
          </a:prstGeom>
          <a:pattFill prst="ltUpDiag">
            <a:fgClr>
              <a:srgbClr val="D8D8D8"/>
            </a:fgClr>
            <a:bgClr>
              <a:srgbClr val="FFFFFF"/>
            </a:bgClr>
          </a:patt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hlinkClick r:id="rId3"/>
          </p:cNvPr>
          <p:cNvSpPr/>
          <p:nvPr/>
        </p:nvSpPr>
        <p:spPr>
          <a:xfrm>
            <a:off x="3537969" y="1153982"/>
            <a:ext cx="1375573" cy="250358"/>
          </a:xfrm>
          <a:prstGeom prst="rect">
            <a:avLst/>
          </a:prstGeom>
        </p:spPr>
        <p:txBody>
          <a:bodyPr wrap="none" lIns="71535" tIns="35767" rIns="71535" bIns="35767">
            <a:spAutoFit/>
          </a:bodyPr>
          <a:lstStyle/>
          <a:p>
            <a:pPr algn="just" defTabSz="812766">
              <a:lnSpc>
                <a:spcPct val="115000"/>
              </a:lnSpc>
              <a:spcAft>
                <a:spcPts val="470"/>
              </a:spcAft>
            </a:pPr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vk.com/moibizbiz76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>
            <a:hlinkClick r:id="rId4"/>
          </p:cNvPr>
          <p:cNvSpPr/>
          <p:nvPr/>
        </p:nvSpPr>
        <p:spPr>
          <a:xfrm>
            <a:off x="1618864" y="3983039"/>
            <a:ext cx="1449089" cy="549286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rci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76.ru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Региональный центр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инжиниринга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1" name="Rectangle 4">
            <a:hlinkClick r:id="rId5"/>
          </p:cNvPr>
          <p:cNvSpPr>
            <a:spLocks noChangeArrowheads="1"/>
          </p:cNvSpPr>
          <p:nvPr/>
        </p:nvSpPr>
        <p:spPr bwMode="auto">
          <a:xfrm>
            <a:off x="4333244" y="2900892"/>
            <a:ext cx="1787185" cy="41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corpmsp76</a:t>
            </a:r>
            <a:r>
              <a:rPr lang="ru-RU" altLang="ru-RU" sz="1100" dirty="0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100" dirty="0" err="1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Корпорация развития МСП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2" name="Rectangle 4">
            <a:hlinkClick r:id="rId6"/>
          </p:cNvPr>
          <p:cNvSpPr>
            <a:spLocks noChangeArrowheads="1"/>
          </p:cNvSpPr>
          <p:nvPr/>
        </p:nvSpPr>
        <p:spPr bwMode="auto">
          <a:xfrm>
            <a:off x="4333244" y="4034142"/>
            <a:ext cx="1759629" cy="41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fond76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Фонд поддержки МСП</a:t>
            </a:r>
            <a:endParaRPr lang="ru-RU" alt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3" name="Rectangle 4">
            <a:hlinkClick r:id="rId7"/>
          </p:cNvPr>
          <p:cNvSpPr>
            <a:spLocks noChangeArrowheads="1"/>
          </p:cNvSpPr>
          <p:nvPr/>
        </p:nvSpPr>
        <p:spPr bwMode="auto">
          <a:xfrm>
            <a:off x="7416573" y="1914341"/>
            <a:ext cx="1504394" cy="41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exportcenter76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</a:t>
            </a:r>
            <a:endParaRPr lang="ru-RU" altLang="ru-RU" sz="11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en-US" altLang="ru-RU" sz="9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Центр </a:t>
            </a: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экспорта</a:t>
            </a:r>
          </a:p>
        </p:txBody>
      </p:sp>
      <p:sp>
        <p:nvSpPr>
          <p:cNvPr id="84" name="Rectangle 4">
            <a:hlinkClick r:id="rId8"/>
          </p:cNvPr>
          <p:cNvSpPr>
            <a:spLocks noChangeArrowheads="1"/>
          </p:cNvSpPr>
          <p:nvPr/>
        </p:nvSpPr>
        <p:spPr bwMode="auto">
          <a:xfrm>
            <a:off x="7412855" y="2899505"/>
            <a:ext cx="1596643" cy="3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1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мсп.рф</a:t>
            </a:r>
            <a:endParaRPr lang="en-US" altLang="ru-RU" sz="1100" dirty="0" smtClean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Цифровая платформа</a:t>
            </a:r>
            <a:endParaRPr lang="ru-RU" altLang="ru-RU" sz="900" dirty="0">
              <a:solidFill>
                <a:srgbClr val="80808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5" name="Прямоугольник 84">
            <a:hlinkClick r:id="rId9"/>
          </p:cNvPr>
          <p:cNvSpPr/>
          <p:nvPr/>
        </p:nvSpPr>
        <p:spPr>
          <a:xfrm>
            <a:off x="1600990" y="2899563"/>
            <a:ext cx="1472676" cy="549286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rlc76.ru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Региональная 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лизинговая компания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6" name="Прямоугольник 85">
            <a:hlinkClick r:id="rId10"/>
          </p:cNvPr>
          <p:cNvSpPr/>
          <p:nvPr/>
        </p:nvSpPr>
        <p:spPr>
          <a:xfrm>
            <a:off x="4321959" y="1914342"/>
            <a:ext cx="1736911" cy="410787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yarregion.ru/</a:t>
            </a:r>
            <a:r>
              <a:rPr lang="en-US" altLang="ru-RU" sz="1100" dirty="0" err="1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depts</a:t>
            </a:r>
            <a:r>
              <a:rPr lang="en-US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/der</a:t>
            </a: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Департамент </a:t>
            </a:r>
            <a:r>
              <a:rPr lang="ru-RU" altLang="ru-RU" sz="9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ИПиВЭД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7" name="Прямоугольник 86">
            <a:hlinkClick r:id="rId11"/>
          </p:cNvPr>
          <p:cNvSpPr/>
          <p:nvPr/>
        </p:nvSpPr>
        <p:spPr>
          <a:xfrm>
            <a:off x="1600990" y="1916676"/>
            <a:ext cx="1760511" cy="410787"/>
          </a:xfrm>
          <a:prstGeom prst="rect">
            <a:avLst/>
          </a:prstGeom>
        </p:spPr>
        <p:txBody>
          <a:bodyPr wrap="square" lIns="71535" tIns="35767" rIns="71535" bIns="35767">
            <a:spAutoFit/>
          </a:bodyPr>
          <a:lstStyle/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13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мойбизнес76.рф</a:t>
            </a:r>
            <a:endParaRPr lang="en-US" altLang="ru-RU" sz="1100" dirty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Центр «Мой бизнес»</a:t>
            </a:r>
            <a:endParaRPr lang="ru-RU" altLang="ru-RU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8" name="Прямоугольник 87">
            <a:hlinkClick r:id="rId12"/>
          </p:cNvPr>
          <p:cNvSpPr/>
          <p:nvPr/>
        </p:nvSpPr>
        <p:spPr>
          <a:xfrm>
            <a:off x="5369724" y="1160710"/>
            <a:ext cx="11400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ok.ru/moi.biz76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6" y="2868608"/>
            <a:ext cx="1286712" cy="754825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79" y="3286673"/>
            <a:ext cx="666978" cy="32435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76" y="1721580"/>
            <a:ext cx="1324345" cy="926429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4918"/>
            <a:ext cx="1425455" cy="926444"/>
          </a:xfrm>
          <a:prstGeom prst="rect">
            <a:avLst/>
          </a:prstGeom>
          <a:ln>
            <a:noFill/>
          </a:ln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65" y="1733790"/>
            <a:ext cx="1320014" cy="877433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4" y="2792152"/>
            <a:ext cx="1317223" cy="838737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99" y="2853235"/>
            <a:ext cx="1313060" cy="721864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4" y="3889550"/>
            <a:ext cx="1317223" cy="726966"/>
          </a:xfrm>
          <a:prstGeom prst="rect">
            <a:avLst/>
          </a:prstGeom>
          <a:ln>
            <a:noFill/>
          </a:ln>
        </p:spPr>
      </p:pic>
      <p:sp>
        <p:nvSpPr>
          <p:cNvPr id="97" name="Прямоугольник 96">
            <a:hlinkClick r:id="rId21"/>
          </p:cNvPr>
          <p:cNvSpPr/>
          <p:nvPr/>
        </p:nvSpPr>
        <p:spPr>
          <a:xfrm>
            <a:off x="6970344" y="1153982"/>
            <a:ext cx="10615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t.me/moibiz76</a:t>
            </a:r>
            <a:endParaRPr lang="ru-RU" sz="11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77" y="1133472"/>
            <a:ext cx="313167" cy="313167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39377"/>
            <a:ext cx="282943" cy="28294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76" y="3899805"/>
            <a:ext cx="1314483" cy="706455"/>
          </a:xfrm>
          <a:prstGeom prst="rect">
            <a:avLst/>
          </a:prstGeom>
          <a:ln>
            <a:noFill/>
          </a:ln>
        </p:spPr>
      </p:pic>
      <p:sp>
        <p:nvSpPr>
          <p:cNvPr id="101" name="Прямоугольник 100"/>
          <p:cNvSpPr/>
          <p:nvPr/>
        </p:nvSpPr>
        <p:spPr>
          <a:xfrm>
            <a:off x="3011807" y="1713101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011807" y="2781036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06194" y="1723144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03042" y="2778567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02522" y="3832002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011807" y="3832002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035665" y="1713101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035665" y="2779646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EB9FB25A-90A9-4E99-995E-943E98ABDD80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1348"/>
          <a:stretch/>
        </p:blipFill>
        <p:spPr>
          <a:xfrm>
            <a:off x="6049244" y="3913102"/>
            <a:ext cx="1289784" cy="663575"/>
          </a:xfrm>
          <a:prstGeom prst="rect">
            <a:avLst/>
          </a:prstGeom>
        </p:spPr>
      </p:pic>
      <p:sp>
        <p:nvSpPr>
          <p:cNvPr id="110" name="Rectangle 4">
            <a:hlinkClick r:id="rId26"/>
            <a:extLst>
              <a:ext uri="{FF2B5EF4-FFF2-40B4-BE49-F238E27FC236}">
                <a16:creationId xmlns="" xmlns:a16="http://schemas.microsoft.com/office/drawing/2014/main" id="{D2753C79-F406-4387-A8D1-038870A2A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856" y="4059781"/>
            <a:ext cx="1596643" cy="38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535" tIns="35767" rIns="71535" bIns="35767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CEAD9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ru-RU" altLang="ru-RU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>
                <a:solidFill>
                  <a:srgbClr val="9C674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АПК76.рф</a:t>
            </a:r>
            <a:endParaRPr lang="en-US" altLang="ru-RU" sz="1100" dirty="0">
              <a:solidFill>
                <a:srgbClr val="9C674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71535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srgbClr val="80808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9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ДПО ЯО «ИКС </a:t>
            </a:r>
            <a:r>
              <a:rPr lang="ru-RU" sz="90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АПК»</a:t>
            </a:r>
            <a:endParaRPr lang="ru-RU" altLang="ru-RU" sz="900" dirty="0">
              <a:solidFill>
                <a:srgbClr val="7F7F7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36924" y="3832002"/>
            <a:ext cx="1320014" cy="93490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vert="horz" wrap="square" lIns="99289" tIns="49655" rIns="99289" bIns="49655" numCol="1" rtlCol="0" anchor="t" anchorCtr="0" compatLnSpc="1">
            <a:prstTxWarp prst="textNoShape">
              <a:avLst/>
            </a:prstTxWarp>
          </a:bodyPr>
          <a:lstStyle/>
          <a:p>
            <a:pPr algn="ctr" defTabSz="1132582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57" y="1092539"/>
            <a:ext cx="382002" cy="3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rgbClr val="D8D8D8"/>
          </a:fgClr>
          <a:bgClr>
            <a:srgbClr val="FFFFFF"/>
          </a:bgClr>
        </a:pattFill>
        <a:ln w="9525">
          <a:noFill/>
          <a:miter lim="800000"/>
          <a:headEnd/>
          <a:tailEnd/>
        </a:ln>
      </a:spPr>
      <a:bodyPr vert="horz" wrap="square" lIns="99289" tIns="49655" rIns="99289" bIns="49655" numCol="1" anchor="t" anchorCtr="0" compatLnSpc="1">
        <a:prstTxWarp prst="textNoShape">
          <a:avLst/>
        </a:prstTxWarp>
      </a:bodyPr>
      <a:lstStyle>
        <a:defPPr defTabSz="1132582">
          <a:defRPr sz="2300" dirty="0">
            <a:solidFill>
              <a:prstClr val="black"/>
            </a:solidFill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15245</TotalTime>
  <Words>1164</Words>
  <Application>Microsoft Office PowerPoint</Application>
  <PresentationFormat>Экран (4:3)</PresentationFormat>
  <Paragraphs>292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Морозова</cp:lastModifiedBy>
  <cp:revision>945</cp:revision>
  <cp:lastPrinted>2023-02-14T10:50:13Z</cp:lastPrinted>
  <dcterms:created xsi:type="dcterms:W3CDTF">2018-06-09T09:59:23Z</dcterms:created>
  <dcterms:modified xsi:type="dcterms:W3CDTF">2023-04-11T12:40:08Z</dcterms:modified>
</cp:coreProperties>
</file>