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5" r:id="rId2"/>
    <p:sldMasterId id="2147484022" r:id="rId3"/>
    <p:sldMasterId id="2147484036" r:id="rId4"/>
    <p:sldMasterId id="2147484048" r:id="rId5"/>
  </p:sldMasterIdLst>
  <p:notesMasterIdLst>
    <p:notesMasterId r:id="rId19"/>
  </p:notesMasterIdLst>
  <p:handoutMasterIdLst>
    <p:handoutMasterId r:id="rId20"/>
  </p:handoutMasterIdLst>
  <p:sldIdLst>
    <p:sldId id="524" r:id="rId6"/>
    <p:sldId id="546" r:id="rId7"/>
    <p:sldId id="553" r:id="rId8"/>
    <p:sldId id="562" r:id="rId9"/>
    <p:sldId id="555" r:id="rId10"/>
    <p:sldId id="561" r:id="rId11"/>
    <p:sldId id="560" r:id="rId12"/>
    <p:sldId id="559" r:id="rId13"/>
    <p:sldId id="557" r:id="rId14"/>
    <p:sldId id="558" r:id="rId15"/>
    <p:sldId id="563" r:id="rId16"/>
    <p:sldId id="556" r:id="rId17"/>
    <p:sldId id="320" r:id="rId18"/>
  </p:sldIdLst>
  <p:sldSz cx="10693400" cy="7561263"/>
  <p:notesSz cx="6761163" cy="9942513"/>
  <p:defaultTextStyle>
    <a:defPPr>
      <a:defRPr lang="ru-RU"/>
    </a:defPPr>
    <a:lvl1pPr marL="0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58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12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369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827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280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737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195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650" algn="l" defTabSz="10389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2">
          <p15:clr>
            <a:srgbClr val="A4A3A4"/>
          </p15:clr>
        </p15:guide>
        <p15:guide id="2" pos="3368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75" userDrawn="1">
          <p15:clr>
            <a:srgbClr val="A4A3A4"/>
          </p15:clr>
        </p15:guide>
        <p15:guide id="2" pos="217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2880">
          <p15:clr>
            <a:srgbClr val="A4A3A4"/>
          </p15:clr>
        </p15:guide>
        <p15:guide id="6" orient="horz" pos="3132">
          <p15:clr>
            <a:srgbClr val="A4A3A4"/>
          </p15:clr>
        </p15:guide>
        <p15:guide id="7" pos="2160">
          <p15:clr>
            <a:srgbClr val="A4A3A4"/>
          </p15:clr>
        </p15:guide>
        <p15:guide id="8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банов Никита Викторович" initials="ШНВ" lastIdx="2" clrIdx="0">
    <p:extLst/>
  </p:cmAuthor>
  <p:cmAuthor id="2" name="Пенягина Галина Александровна" initials="ПГА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8A89"/>
    <a:srgbClr val="B17B63"/>
    <a:srgbClr val="9C674E"/>
    <a:srgbClr val="C39A87"/>
    <a:srgbClr val="802723"/>
    <a:srgbClr val="E0CBC2"/>
    <a:srgbClr val="BFBFBF"/>
    <a:srgbClr val="CAB3A3"/>
    <a:srgbClr val="359039"/>
    <a:srgbClr val="D2B4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12" autoAdjust="0"/>
    <p:restoredTop sz="85714" autoAdjust="0"/>
  </p:normalViewPr>
  <p:slideViewPr>
    <p:cSldViewPr>
      <p:cViewPr varScale="1">
        <p:scale>
          <a:sx n="73" d="100"/>
          <a:sy n="73" d="100"/>
        </p:scale>
        <p:origin x="-1363" y="-67"/>
      </p:cViewPr>
      <p:guideLst>
        <p:guide orient="horz" pos="2562"/>
        <p:guide orient="horz"/>
        <p:guide pos="336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2028" y="-96"/>
      </p:cViewPr>
      <p:guideLst>
        <p:guide orient="horz" pos="2875"/>
        <p:guide orient="horz" pos="3127"/>
        <p:guide orient="horz" pos="2880"/>
        <p:guide orient="horz" pos="3132"/>
        <p:guide pos="2172"/>
        <p:guide pos="2142"/>
        <p:guide pos="2160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23514650942273"/>
          <c:y val="0"/>
          <c:w val="0.83476485349058727"/>
          <c:h val="0.68737178368817964"/>
        </c:manualLayout>
      </c:layout>
      <c:barChart>
        <c:barDir val="col"/>
        <c:grouping val="clustered"/>
        <c:ser>
          <c:idx val="1"/>
          <c:order val="1"/>
          <c:tx>
            <c:strRef>
              <c:f>Лист1!$A$3</c:f>
              <c:strCache>
                <c:ptCount val="1"/>
                <c:pt idx="0">
                  <c:v>шт.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cat>
            <c:strRef>
              <c:f>Лист1!$B$1:$D$1</c:f>
              <c:strCache>
                <c:ptCount val="3"/>
                <c:pt idx="0">
                  <c:v>2 кв. 2018</c:v>
                </c:pt>
                <c:pt idx="1">
                  <c:v>3 кв. 2018</c:v>
                </c:pt>
                <c:pt idx="2">
                  <c:v>4 кв. 2018</c:v>
                </c:pt>
              </c:strCache>
            </c:strRef>
          </c:cat>
          <c:val>
            <c:numRef>
              <c:f>Лист1!$B$3:$D$3</c:f>
              <c:numCache>
                <c:formatCode>0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7-4A41-A6CF-075D34331BA8}"/>
            </c:ext>
          </c:extLst>
        </c:ser>
        <c:dLbls/>
        <c:axId val="80610432"/>
        <c:axId val="80611968"/>
      </c:barChar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млн руб.</c:v>
                </c:pt>
              </c:strCache>
            </c:strRef>
          </c:tx>
          <c:spPr>
            <a:ln w="22225">
              <a:solidFill>
                <a:srgbClr val="9C674E"/>
              </a:solidFill>
            </a:ln>
          </c:spPr>
          <c:marker>
            <c:symbol val="circle"/>
            <c:size val="4"/>
            <c:spPr>
              <a:solidFill>
                <a:prstClr val="white"/>
              </a:solidFill>
              <a:ln>
                <a:solidFill>
                  <a:srgbClr val="9C674E"/>
                </a:solidFill>
              </a:ln>
            </c:spPr>
          </c:marker>
          <c:cat>
            <c:strRef>
              <c:f>Лист1!$B$1:$D$1</c:f>
              <c:strCache>
                <c:ptCount val="3"/>
                <c:pt idx="0">
                  <c:v>2 кв. 2018</c:v>
                </c:pt>
                <c:pt idx="1">
                  <c:v>3 кв. 2018</c:v>
                </c:pt>
                <c:pt idx="2">
                  <c:v>4 кв. 2018</c:v>
                </c:pt>
              </c:strCache>
            </c:strRef>
          </c:cat>
          <c:val>
            <c:numRef>
              <c:f>Лист1!$B$2:$D$2</c:f>
              <c:numCache>
                <c:formatCode>0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80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B-8837-4A41-A6CF-075D34331BA8}"/>
            </c:ext>
          </c:extLst>
        </c:ser>
        <c:dLbls/>
        <c:marker val="1"/>
        <c:axId val="80610432"/>
        <c:axId val="80611968"/>
      </c:lineChart>
      <c:catAx>
        <c:axId val="80610432"/>
        <c:scaling>
          <c:orientation val="minMax"/>
        </c:scaling>
        <c:delete val="1"/>
        <c:axPos val="b"/>
        <c:numFmt formatCode="General" sourceLinked="0"/>
        <c:tickLblPos val="nextTo"/>
        <c:crossAx val="80611968"/>
        <c:crosses val="autoZero"/>
        <c:auto val="1"/>
        <c:lblAlgn val="ctr"/>
        <c:lblOffset val="100"/>
      </c:catAx>
      <c:valAx>
        <c:axId val="80611968"/>
        <c:scaling>
          <c:orientation val="minMax"/>
          <c:max val="100"/>
        </c:scaling>
        <c:delete val="1"/>
        <c:axPos val="l"/>
        <c:numFmt formatCode="0" sourceLinked="0"/>
        <c:majorTickMark val="none"/>
        <c:tickLblPos val="none"/>
        <c:crossAx val="80610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790047114965849"/>
          <c:y val="3.358409598847234E-2"/>
          <c:w val="0.33252611381479269"/>
          <c:h val="0.13635749749094067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CF1F2-E95F-4910-B0B5-46F522749FCE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5963-BD16-4AFD-9065-2F479D890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64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752F-D27B-4CA5-A242-2CA8706FD8F0}" type="datetimeFigureOut">
              <a:rPr lang="ru-RU" smtClean="0"/>
              <a:pPr/>
              <a:t>16.07.2019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6125"/>
            <a:ext cx="52752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941C1-E526-41B0-AA77-789D90D05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12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376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0759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6150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1534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76920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2305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87687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3070" algn="l" defTabSz="91075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4538" y="746125"/>
            <a:ext cx="52720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58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4538" y="746125"/>
            <a:ext cx="52720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88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2950" y="746125"/>
            <a:ext cx="52752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58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 субсидиям: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2017 году по линии </a:t>
            </a:r>
            <a:r>
              <a:rPr lang="ru-RU" dirty="0" err="1" smtClean="0"/>
              <a:t>Минпромторга</a:t>
            </a:r>
            <a:r>
              <a:rPr lang="ru-RU" dirty="0" smtClean="0"/>
              <a:t> России промышленным предприятиям Ярославской области предоставлены субсидии по различным направлениям деятельности (компенсация части затрат, связанных с выпуском  и поддержкой гарантийных обязательств в отношении высокопроизводительной самоходной и прицепной техники; компенсация части затрат на содержание рабочих мест; компенсация части затрат на производство и реализацию пилотных партий средств производства потребителям; субсидии  на реализацию инвестиционных проектов и (или) выплату купонного дохода по облигациям; субсидии организациям автомобилестроения, сельскохозяйственного машиностроения, транспортного машиностроения, энергетического машиностроения, на компенсацию части затрат на транспортировку продукции; субсидии организациям легкой и текстильной промышленности на возмещение затрат на уплату процентов по кредитам субсидии организациям народных художественных промыслов) на общую сумму 1 195 051 750 рублей.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Получатели субсидий – ПАО «Автодизель» (ЯМЗ), ООО «Завод дорожных машин», ОАО «Рыбинский кожевенный завод», АО «Русская механика», ЗАО «Единство», ООО «Мастерская майолики Павловой и </a:t>
            </a:r>
            <a:r>
              <a:rPr lang="ru-RU" dirty="0" err="1" smtClean="0"/>
              <a:t>Шепелёва</a:t>
            </a:r>
            <a:r>
              <a:rPr lang="ru-RU" dirty="0" smtClean="0"/>
              <a:t>», ЗАО «Фабрика «Ростовская финифть». 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Гранты – не предоставлялись.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По программам ФРП – 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7 актуальных программ (2 из которых включены в программу «Совместные Займы» с региональным  фондом промышленности и АПК ЯО).  По этим программам снижены основные параметры входа предприятия в проект).</a:t>
            </a:r>
          </a:p>
          <a:p>
            <a:pPr defTabSz="9107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05C7A8-E4CC-43A2-A476-462D46BDF16D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31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2950" y="746125"/>
            <a:ext cx="52752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4538" y="746125"/>
            <a:ext cx="5272087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81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2950" y="746125"/>
            <a:ext cx="52752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C7FB-B2C3-4CB3-9B36-F08085E796D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4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2950" y="746125"/>
            <a:ext cx="52752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941C1-E526-41B0-AA77-789D90D0589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008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2922" y="540277"/>
            <a:ext cx="9612000" cy="64807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76704" y="797"/>
            <a:ext cx="54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310842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225770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321532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55178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119806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59661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40808" y="0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17524" y="79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13644" y="79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590358" y="1592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0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02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22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89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201"/>
            <a:ext cx="2495127" cy="402568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V="1">
            <a:off x="9361072" y="4"/>
            <a:ext cx="1332359" cy="1314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26" tIns="45564" rIns="91126" bIns="45564" rtlCol="0" anchor="ctr"/>
          <a:lstStyle/>
          <a:p>
            <a:pPr algn="ctr" defTabSz="1042219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"/>
            <a:ext cx="9379148" cy="1315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26" tIns="45564" rIns="91126" bIns="45564" rtlCol="0" anchor="ctr"/>
          <a:lstStyle/>
          <a:p>
            <a:pPr algn="ctr" defTabSz="1042219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9683278" y="742850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26" tIns="45564" rIns="91126" bIns="45564" rtlCol="0" anchor="ctr"/>
          <a:lstStyle/>
          <a:p>
            <a:pPr algn="ctr" defTabSz="1042219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484370" y="544870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77"/>
            <a:ext cx="421672" cy="7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862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2922" y="540277"/>
            <a:ext cx="9612000" cy="64807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76704" y="797"/>
            <a:ext cx="54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310842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225770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321532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55178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119806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59661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40808" y="0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17524" y="79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13644" y="797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590358" y="1592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60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9361072" y="0"/>
            <a:ext cx="1332359" cy="1317763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61" tIns="49641" rIns="99261" bIns="49641" numCol="1" anchor="t" anchorCtr="0" compatLnSpc="1">
            <a:prstTxWarp prst="textNoShape">
              <a:avLst/>
            </a:prstTxWarp>
          </a:bodyPr>
          <a:lstStyle/>
          <a:p>
            <a:pPr defTabSz="1132270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" y="2"/>
            <a:ext cx="9361736" cy="131561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61" tIns="49641" rIns="99261" bIns="49641" numCol="1" anchor="t" anchorCtr="0" compatLnSpc="1">
            <a:prstTxWarp prst="textNoShape">
              <a:avLst/>
            </a:prstTxWarp>
          </a:bodyPr>
          <a:lstStyle/>
          <a:p>
            <a:pPr defTabSz="1132270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9851698" y="581342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6" tIns="45568" rIns="91136" bIns="45568" rtlCol="0" anchor="ctr"/>
          <a:lstStyle/>
          <a:p>
            <a:pPr algn="ctr" defTabSz="992608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652791" y="383363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201"/>
            <a:ext cx="2495127" cy="402568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74"/>
            <a:ext cx="421672" cy="7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327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2922" y="540277"/>
            <a:ext cx="9612000" cy="64807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rtlCol="0" anchor="ctr"/>
          <a:lstStyle/>
          <a:p>
            <a:pPr algn="ctr" defTabSz="103964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49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1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3" y="1692537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24" indent="0">
              <a:buNone/>
              <a:defRPr sz="2300" b="1"/>
            </a:lvl2pPr>
            <a:lvl3pPr marL="1039647" indent="0">
              <a:buNone/>
              <a:defRPr sz="2000" b="1"/>
            </a:lvl3pPr>
            <a:lvl4pPr marL="1559469" indent="0">
              <a:buNone/>
              <a:defRPr sz="1800" b="1"/>
            </a:lvl4pPr>
            <a:lvl5pPr marL="2079294" indent="0">
              <a:buNone/>
              <a:defRPr sz="1800" b="1"/>
            </a:lvl5pPr>
            <a:lvl6pPr marL="2599115" indent="0">
              <a:buNone/>
              <a:defRPr sz="1800" b="1"/>
            </a:lvl6pPr>
            <a:lvl7pPr marL="3118941" indent="0">
              <a:buNone/>
              <a:defRPr sz="1800" b="1"/>
            </a:lvl7pPr>
            <a:lvl8pPr marL="3638763" indent="0">
              <a:buNone/>
              <a:defRPr sz="1800" b="1"/>
            </a:lvl8pPr>
            <a:lvl9pPr marL="41585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83" y="2397900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31" y="1692537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24" indent="0">
              <a:buNone/>
              <a:defRPr sz="2300" b="1"/>
            </a:lvl2pPr>
            <a:lvl3pPr marL="1039647" indent="0">
              <a:buNone/>
              <a:defRPr sz="2000" b="1"/>
            </a:lvl3pPr>
            <a:lvl4pPr marL="1559469" indent="0">
              <a:buNone/>
              <a:defRPr sz="1800" b="1"/>
            </a:lvl4pPr>
            <a:lvl5pPr marL="2079294" indent="0">
              <a:buNone/>
              <a:defRPr sz="1800" b="1"/>
            </a:lvl5pPr>
            <a:lvl6pPr marL="2599115" indent="0">
              <a:buNone/>
              <a:defRPr sz="1800" b="1"/>
            </a:lvl6pPr>
            <a:lvl7pPr marL="3118941" indent="0">
              <a:buNone/>
              <a:defRPr sz="1800" b="1"/>
            </a:lvl7pPr>
            <a:lvl8pPr marL="3638763" indent="0">
              <a:buNone/>
              <a:defRPr sz="1800" b="1"/>
            </a:lvl8pPr>
            <a:lvl9pPr marL="41585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31" y="2397900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152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38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1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203"/>
            <a:ext cx="2495127" cy="402568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V="1">
            <a:off x="9361076" y="4"/>
            <a:ext cx="1332359" cy="1314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"/>
            <a:ext cx="9379148" cy="1315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 userDrawn="1"/>
        </p:nvSpPr>
        <p:spPr>
          <a:xfrm>
            <a:off x="9683278" y="742850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484370" y="544870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80"/>
            <a:ext cx="421672" cy="7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9278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3" y="301055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3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9824" indent="0">
              <a:buNone/>
              <a:defRPr sz="1400"/>
            </a:lvl2pPr>
            <a:lvl3pPr marL="1039647" indent="0">
              <a:buNone/>
              <a:defRPr sz="1100"/>
            </a:lvl3pPr>
            <a:lvl4pPr marL="1559469" indent="0">
              <a:buNone/>
              <a:defRPr sz="1000"/>
            </a:lvl4pPr>
            <a:lvl5pPr marL="2079294" indent="0">
              <a:buNone/>
              <a:defRPr sz="1000"/>
            </a:lvl5pPr>
            <a:lvl6pPr marL="2599115" indent="0">
              <a:buNone/>
              <a:defRPr sz="1000"/>
            </a:lvl6pPr>
            <a:lvl7pPr marL="3118941" indent="0">
              <a:buNone/>
              <a:defRPr sz="1000"/>
            </a:lvl7pPr>
            <a:lvl8pPr marL="3638763" indent="0">
              <a:buNone/>
              <a:defRPr sz="1000"/>
            </a:lvl8pPr>
            <a:lvl9pPr marL="41585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91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9824" indent="0">
              <a:buNone/>
              <a:defRPr sz="3200"/>
            </a:lvl2pPr>
            <a:lvl3pPr marL="1039647" indent="0">
              <a:buNone/>
              <a:defRPr sz="2700"/>
            </a:lvl3pPr>
            <a:lvl4pPr marL="1559469" indent="0">
              <a:buNone/>
              <a:defRPr sz="2300"/>
            </a:lvl4pPr>
            <a:lvl5pPr marL="2079294" indent="0">
              <a:buNone/>
              <a:defRPr sz="2300"/>
            </a:lvl5pPr>
            <a:lvl6pPr marL="2599115" indent="0">
              <a:buNone/>
              <a:defRPr sz="2300"/>
            </a:lvl6pPr>
            <a:lvl7pPr marL="3118941" indent="0">
              <a:buNone/>
              <a:defRPr sz="2300"/>
            </a:lvl7pPr>
            <a:lvl8pPr marL="3638763" indent="0">
              <a:buNone/>
              <a:defRPr sz="2300"/>
            </a:lvl8pPr>
            <a:lvl9pPr marL="415858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9824" indent="0">
              <a:buNone/>
              <a:defRPr sz="1400"/>
            </a:lvl2pPr>
            <a:lvl3pPr marL="1039647" indent="0">
              <a:buNone/>
              <a:defRPr sz="1100"/>
            </a:lvl3pPr>
            <a:lvl4pPr marL="1559469" indent="0">
              <a:buNone/>
              <a:defRPr sz="1000"/>
            </a:lvl4pPr>
            <a:lvl5pPr marL="2079294" indent="0">
              <a:buNone/>
              <a:defRPr sz="1000"/>
            </a:lvl5pPr>
            <a:lvl6pPr marL="2599115" indent="0">
              <a:buNone/>
              <a:defRPr sz="1000"/>
            </a:lvl6pPr>
            <a:lvl7pPr marL="3118941" indent="0">
              <a:buNone/>
              <a:defRPr sz="1000"/>
            </a:lvl7pPr>
            <a:lvl8pPr marL="3638763" indent="0">
              <a:buNone/>
              <a:defRPr sz="1000"/>
            </a:lvl8pPr>
            <a:lvl9pPr marL="41585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014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6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22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38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8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38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099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425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8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851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064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277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490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1703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325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265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7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4" indent="0">
              <a:buNone/>
              <a:defRPr sz="2300" b="1"/>
            </a:lvl2pPr>
            <a:lvl3pPr marL="1042587" indent="0">
              <a:buNone/>
              <a:defRPr sz="2000" b="1"/>
            </a:lvl3pPr>
            <a:lvl4pPr marL="1563878" indent="0">
              <a:buNone/>
              <a:defRPr sz="1800" b="1"/>
            </a:lvl4pPr>
            <a:lvl5pPr marL="2085172" indent="0">
              <a:buNone/>
              <a:defRPr sz="1800" b="1"/>
            </a:lvl5pPr>
            <a:lvl6pPr marL="2606465" indent="0">
              <a:buNone/>
              <a:defRPr sz="1800" b="1"/>
            </a:lvl6pPr>
            <a:lvl7pPr marL="3127758" indent="0">
              <a:buNone/>
              <a:defRPr sz="1800" b="1"/>
            </a:lvl7pPr>
            <a:lvl8pPr marL="3649052" indent="0">
              <a:buNone/>
              <a:defRPr sz="1800" b="1"/>
            </a:lvl8pPr>
            <a:lvl9pPr marL="41703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3" y="1692537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294" indent="0">
              <a:buNone/>
              <a:defRPr sz="2300" b="1"/>
            </a:lvl2pPr>
            <a:lvl3pPr marL="1042587" indent="0">
              <a:buNone/>
              <a:defRPr sz="2000" b="1"/>
            </a:lvl3pPr>
            <a:lvl4pPr marL="1563878" indent="0">
              <a:buNone/>
              <a:defRPr sz="1800" b="1"/>
            </a:lvl4pPr>
            <a:lvl5pPr marL="2085172" indent="0">
              <a:buNone/>
              <a:defRPr sz="1800" b="1"/>
            </a:lvl5pPr>
            <a:lvl6pPr marL="2606465" indent="0">
              <a:buNone/>
              <a:defRPr sz="1800" b="1"/>
            </a:lvl6pPr>
            <a:lvl7pPr marL="3127758" indent="0">
              <a:buNone/>
              <a:defRPr sz="1800" b="1"/>
            </a:lvl7pPr>
            <a:lvl8pPr marL="3649052" indent="0">
              <a:buNone/>
              <a:defRPr sz="1800" b="1"/>
            </a:lvl8pPr>
            <a:lvl9pPr marL="41703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3" y="2397900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255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06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2922" y="540277"/>
            <a:ext cx="9612000" cy="64807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739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385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4" y="301055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4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21294" indent="0">
              <a:buNone/>
              <a:defRPr sz="1400"/>
            </a:lvl2pPr>
            <a:lvl3pPr marL="1042587" indent="0">
              <a:buNone/>
              <a:defRPr sz="1100"/>
            </a:lvl3pPr>
            <a:lvl4pPr marL="1563878" indent="0">
              <a:buNone/>
              <a:defRPr sz="1000"/>
            </a:lvl4pPr>
            <a:lvl5pPr marL="2085172" indent="0">
              <a:buNone/>
              <a:defRPr sz="1000"/>
            </a:lvl5pPr>
            <a:lvl6pPr marL="2606465" indent="0">
              <a:buNone/>
              <a:defRPr sz="1000"/>
            </a:lvl6pPr>
            <a:lvl7pPr marL="3127758" indent="0">
              <a:buNone/>
              <a:defRPr sz="1000"/>
            </a:lvl7pPr>
            <a:lvl8pPr marL="3649052" indent="0">
              <a:buNone/>
              <a:defRPr sz="1000"/>
            </a:lvl8pPr>
            <a:lvl9pPr marL="41703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654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294" indent="0">
              <a:buNone/>
              <a:defRPr sz="3200"/>
            </a:lvl2pPr>
            <a:lvl3pPr marL="1042587" indent="0">
              <a:buNone/>
              <a:defRPr sz="2700"/>
            </a:lvl3pPr>
            <a:lvl4pPr marL="1563878" indent="0">
              <a:buNone/>
              <a:defRPr sz="2300"/>
            </a:lvl4pPr>
            <a:lvl5pPr marL="2085172" indent="0">
              <a:buNone/>
              <a:defRPr sz="2300"/>
            </a:lvl5pPr>
            <a:lvl6pPr marL="2606465" indent="0">
              <a:buNone/>
              <a:defRPr sz="2300"/>
            </a:lvl6pPr>
            <a:lvl7pPr marL="3127758" indent="0">
              <a:buNone/>
              <a:defRPr sz="2300"/>
            </a:lvl7pPr>
            <a:lvl8pPr marL="3649052" indent="0">
              <a:buNone/>
              <a:defRPr sz="2300"/>
            </a:lvl8pPr>
            <a:lvl9pPr marL="417034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21294" indent="0">
              <a:buNone/>
              <a:defRPr sz="1400"/>
            </a:lvl2pPr>
            <a:lvl3pPr marL="1042587" indent="0">
              <a:buNone/>
              <a:defRPr sz="1100"/>
            </a:lvl3pPr>
            <a:lvl4pPr marL="1563878" indent="0">
              <a:buNone/>
              <a:defRPr sz="1000"/>
            </a:lvl4pPr>
            <a:lvl5pPr marL="2085172" indent="0">
              <a:buNone/>
              <a:defRPr sz="1000"/>
            </a:lvl5pPr>
            <a:lvl6pPr marL="2606465" indent="0">
              <a:buNone/>
              <a:defRPr sz="1000"/>
            </a:lvl6pPr>
            <a:lvl7pPr marL="3127758" indent="0">
              <a:buNone/>
              <a:defRPr sz="1000"/>
            </a:lvl7pPr>
            <a:lvl8pPr marL="3649052" indent="0">
              <a:buNone/>
              <a:defRPr sz="1000"/>
            </a:lvl8pPr>
            <a:lvl9pPr marL="41703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941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652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766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9361071" y="0"/>
            <a:ext cx="1332359" cy="1317763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8" tIns="49649" rIns="99278" bIns="49649" numCol="1" anchor="t" anchorCtr="0" compatLnSpc="1">
            <a:prstTxWarp prst="textNoShape">
              <a:avLst/>
            </a:prstTxWarp>
          </a:bodyPr>
          <a:lstStyle/>
          <a:p>
            <a:pPr defTabSz="113247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" y="2"/>
            <a:ext cx="9361736" cy="131561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8" tIns="49649" rIns="99278" bIns="49649" numCol="1" anchor="t" anchorCtr="0" compatLnSpc="1">
            <a:prstTxWarp prst="textNoShape">
              <a:avLst/>
            </a:prstTxWarp>
          </a:bodyPr>
          <a:lstStyle/>
          <a:p>
            <a:pPr defTabSz="113247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9851698" y="581342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3" tIns="45576" rIns="91153" bIns="45576" rtlCol="0" anchor="ctr"/>
          <a:lstStyle/>
          <a:p>
            <a:pPr algn="ctr" defTabSz="992783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652791" y="383363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199"/>
            <a:ext cx="2495127" cy="402568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73"/>
            <a:ext cx="421672" cy="7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32228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9361071" y="0"/>
            <a:ext cx="1332359" cy="1317763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8" tIns="49649" rIns="99278" bIns="49649" numCol="1" anchor="t" anchorCtr="0" compatLnSpc="1">
            <a:prstTxWarp prst="textNoShape">
              <a:avLst/>
            </a:prstTxWarp>
          </a:bodyPr>
          <a:lstStyle/>
          <a:p>
            <a:pPr defTabSz="113247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" y="2"/>
            <a:ext cx="9361736" cy="131561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278" tIns="49649" rIns="99278" bIns="49649" numCol="1" anchor="t" anchorCtr="0" compatLnSpc="1">
            <a:prstTxWarp prst="textNoShape">
              <a:avLst/>
            </a:prstTxWarp>
          </a:bodyPr>
          <a:lstStyle/>
          <a:p>
            <a:pPr defTabSz="113247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9851698" y="581342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3" tIns="45576" rIns="91153" bIns="45576" rtlCol="0" anchor="ctr"/>
          <a:lstStyle/>
          <a:p>
            <a:pPr algn="ctr" defTabSz="992783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652791" y="383363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199"/>
            <a:ext cx="2495127" cy="402568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73"/>
            <a:ext cx="421672" cy="737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2046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5076825" y="1588"/>
            <a:ext cx="539750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311275"/>
            <a:ext cx="10693400" cy="1793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57425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2146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4154488"/>
            <a:ext cx="10693400" cy="1809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1196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059488"/>
            <a:ext cx="10693400" cy="17938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941513" y="0"/>
            <a:ext cx="179387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517900" y="1588"/>
            <a:ext cx="179388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7013575" y="1588"/>
            <a:ext cx="179388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589963" y="1588"/>
            <a:ext cx="180975" cy="756126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613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 userDrawn="1"/>
        </p:nvSpPr>
        <p:spPr>
          <a:xfrm flipV="1">
            <a:off x="9361488" y="0"/>
            <a:ext cx="1331912" cy="1317625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lIns="99261" tIns="49641" rIns="99261" bIns="49641"/>
          <a:lstStyle/>
          <a:p>
            <a:pPr defTabSz="1132270">
              <a:defRPr/>
            </a:pPr>
            <a:endParaRPr lang="ru-RU" sz="2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0"/>
            <a:ext cx="9361488" cy="1316038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lIns="99261" tIns="49641" rIns="99261" bIns="49641"/>
          <a:lstStyle/>
          <a:p>
            <a:pPr defTabSz="1132270">
              <a:defRPr/>
            </a:pPr>
            <a:endParaRPr lang="ru-RU" sz="23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Овал 3"/>
          <p:cNvSpPr/>
          <p:nvPr userDrawn="1"/>
        </p:nvSpPr>
        <p:spPr>
          <a:xfrm>
            <a:off x="9852025" y="581025"/>
            <a:ext cx="322263" cy="3222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6" tIns="45568" rIns="91136" bIns="45568" anchor="ctr"/>
          <a:lstStyle/>
          <a:p>
            <a:pPr algn="ctr" defTabSz="992608">
              <a:defRPr/>
            </a:pP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7" t="26460" r="74724" b="49348"/>
          <a:stretch>
            <a:fillRect/>
          </a:stretch>
        </p:blipFill>
        <p:spPr bwMode="auto">
          <a:xfrm>
            <a:off x="9652000" y="382588"/>
            <a:ext cx="69691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116"/>
          <a:stretch>
            <a:fillRect/>
          </a:stretch>
        </p:blipFill>
        <p:spPr bwMode="auto">
          <a:xfrm>
            <a:off x="350838" y="285750"/>
            <a:ext cx="420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035925" y="7008813"/>
            <a:ext cx="2495550" cy="401637"/>
          </a:xfrm>
        </p:spPr>
        <p:txBody>
          <a:bodyPr/>
          <a:lstStyle>
            <a:lvl1pPr defTabSz="1038912"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9496E6-2F26-41A3-9A64-F2612CDC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177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533400" y="539750"/>
            <a:ext cx="9612313" cy="64817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43" tIns="45573" rIns="91143" bIns="45573" anchor="ctr"/>
          <a:lstStyle/>
          <a:p>
            <a:pPr algn="ctr" defTabSz="1039647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92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209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2E3F73CA-B5B3-4DA7-A553-9C37A8C3119E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86E0CFBA-EF1F-472D-8BF6-984E66D1D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639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3" y="1692537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24" indent="0">
              <a:buNone/>
              <a:defRPr sz="2300" b="1"/>
            </a:lvl2pPr>
            <a:lvl3pPr marL="1039647" indent="0">
              <a:buNone/>
              <a:defRPr sz="2000" b="1"/>
            </a:lvl3pPr>
            <a:lvl4pPr marL="1559469" indent="0">
              <a:buNone/>
              <a:defRPr sz="1800" b="1"/>
            </a:lvl4pPr>
            <a:lvl5pPr marL="2079294" indent="0">
              <a:buNone/>
              <a:defRPr sz="1800" b="1"/>
            </a:lvl5pPr>
            <a:lvl6pPr marL="2599115" indent="0">
              <a:buNone/>
              <a:defRPr sz="1800" b="1"/>
            </a:lvl6pPr>
            <a:lvl7pPr marL="3118941" indent="0">
              <a:buNone/>
              <a:defRPr sz="1800" b="1"/>
            </a:lvl7pPr>
            <a:lvl8pPr marL="3638763" indent="0">
              <a:buNone/>
              <a:defRPr sz="1800" b="1"/>
            </a:lvl8pPr>
            <a:lvl9pPr marL="41585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83" y="2397900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31" y="1692537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24" indent="0">
              <a:buNone/>
              <a:defRPr sz="2300" b="1"/>
            </a:lvl2pPr>
            <a:lvl3pPr marL="1039647" indent="0">
              <a:buNone/>
              <a:defRPr sz="2000" b="1"/>
            </a:lvl3pPr>
            <a:lvl4pPr marL="1559469" indent="0">
              <a:buNone/>
              <a:defRPr sz="1800" b="1"/>
            </a:lvl4pPr>
            <a:lvl5pPr marL="2079294" indent="0">
              <a:buNone/>
              <a:defRPr sz="1800" b="1"/>
            </a:lvl5pPr>
            <a:lvl6pPr marL="2599115" indent="0">
              <a:buNone/>
              <a:defRPr sz="1800" b="1"/>
            </a:lvl6pPr>
            <a:lvl7pPr marL="3118941" indent="0">
              <a:buNone/>
              <a:defRPr sz="1800" b="1"/>
            </a:lvl7pPr>
            <a:lvl8pPr marL="3638763" indent="0">
              <a:buNone/>
              <a:defRPr sz="1800" b="1"/>
            </a:lvl8pPr>
            <a:lvl9pPr marL="415858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31" y="2397900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E471F04B-E25D-48F2-B491-2BCA85EE8B33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17CDA17D-8786-4978-8C99-BD11B68AE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570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89C7BA00-E9CF-4E11-B6D1-DC842D9E5AA1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FC7E09B1-8338-4FEA-8ACD-DDE0DF30D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6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4540BB83-098A-4916-8435-C88F72AF11EB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0D65F8A2-27A2-4F6E-BD75-F29C13D4B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966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3" y="301055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3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9824" indent="0">
              <a:buNone/>
              <a:defRPr sz="1400"/>
            </a:lvl2pPr>
            <a:lvl3pPr marL="1039647" indent="0">
              <a:buNone/>
              <a:defRPr sz="1100"/>
            </a:lvl3pPr>
            <a:lvl4pPr marL="1559469" indent="0">
              <a:buNone/>
              <a:defRPr sz="1000"/>
            </a:lvl4pPr>
            <a:lvl5pPr marL="2079294" indent="0">
              <a:buNone/>
              <a:defRPr sz="1000"/>
            </a:lvl5pPr>
            <a:lvl6pPr marL="2599115" indent="0">
              <a:buNone/>
              <a:defRPr sz="1000"/>
            </a:lvl6pPr>
            <a:lvl7pPr marL="3118941" indent="0">
              <a:buNone/>
              <a:defRPr sz="1000"/>
            </a:lvl7pPr>
            <a:lvl8pPr marL="3638763" indent="0">
              <a:buNone/>
              <a:defRPr sz="1000"/>
            </a:lvl8pPr>
            <a:lvl9pPr marL="41585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2D760238-A966-4E89-A451-E75404485F8C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E26B9516-F720-408B-9ADF-5EBECC3E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568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19824" indent="0">
              <a:buNone/>
              <a:defRPr sz="3200"/>
            </a:lvl2pPr>
            <a:lvl3pPr marL="1039647" indent="0">
              <a:buNone/>
              <a:defRPr sz="2700"/>
            </a:lvl3pPr>
            <a:lvl4pPr marL="1559469" indent="0">
              <a:buNone/>
              <a:defRPr sz="2300"/>
            </a:lvl4pPr>
            <a:lvl5pPr marL="2079294" indent="0">
              <a:buNone/>
              <a:defRPr sz="2300"/>
            </a:lvl5pPr>
            <a:lvl6pPr marL="2599115" indent="0">
              <a:buNone/>
              <a:defRPr sz="2300"/>
            </a:lvl6pPr>
            <a:lvl7pPr marL="3118941" indent="0">
              <a:buNone/>
              <a:defRPr sz="2300"/>
            </a:lvl7pPr>
            <a:lvl8pPr marL="3638763" indent="0">
              <a:buNone/>
              <a:defRPr sz="2300"/>
            </a:lvl8pPr>
            <a:lvl9pPr marL="415858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9824" indent="0">
              <a:buNone/>
              <a:defRPr sz="1400"/>
            </a:lvl2pPr>
            <a:lvl3pPr marL="1039647" indent="0">
              <a:buNone/>
              <a:defRPr sz="1100"/>
            </a:lvl3pPr>
            <a:lvl4pPr marL="1559469" indent="0">
              <a:buNone/>
              <a:defRPr sz="1000"/>
            </a:lvl4pPr>
            <a:lvl5pPr marL="2079294" indent="0">
              <a:buNone/>
              <a:defRPr sz="1000"/>
            </a:lvl5pPr>
            <a:lvl6pPr marL="2599115" indent="0">
              <a:buNone/>
              <a:defRPr sz="1000"/>
            </a:lvl6pPr>
            <a:lvl7pPr marL="3118941" indent="0">
              <a:buNone/>
              <a:defRPr sz="1000"/>
            </a:lvl7pPr>
            <a:lvl8pPr marL="3638763" indent="0">
              <a:buNone/>
              <a:defRPr sz="1000"/>
            </a:lvl8pPr>
            <a:lvl9pPr marL="415858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0FE110FB-CFE8-46D4-AE1C-688F16DE7D7A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2475004C-487A-46AC-97EC-F9B96123D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837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DF5D41FD-C874-455A-B328-07B5E7D1E4C5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B067578E-A6BE-4192-B69A-A6005EF71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43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22" y="302806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6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201F6B19-EA31-40A1-9FB9-D060A56CBC04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038912">
              <a:defRPr/>
            </a:lvl1pPr>
          </a:lstStyle>
          <a:p>
            <a:pPr>
              <a:defRPr/>
            </a:pPr>
            <a:fld id="{98D1CF71-9333-4C86-973A-1546F9EFF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4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2922" y="540277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76704" y="796"/>
            <a:ext cx="54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310842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225770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3215325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4155179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0" y="5119807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0" y="6059661"/>
            <a:ext cx="10693400" cy="1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940808" y="0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517524" y="796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013644" y="796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8590358" y="1591"/>
            <a:ext cx="180000" cy="75612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811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 userDrawn="1"/>
        </p:nvSpPr>
        <p:spPr>
          <a:xfrm flipV="1">
            <a:off x="9361069" y="0"/>
            <a:ext cx="1332359" cy="1317763"/>
          </a:xfrm>
          <a:prstGeom prst="rtTriangle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306" tIns="49664" rIns="99306" bIns="49664" numCol="1" anchor="t" anchorCtr="0" compatLnSpc="1">
            <a:prstTxWarp prst="textNoShape">
              <a:avLst/>
            </a:prstTxWarp>
          </a:bodyPr>
          <a:lstStyle/>
          <a:p>
            <a:pPr defTabSz="113278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" y="0"/>
            <a:ext cx="9361736" cy="1315616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9306" tIns="49664" rIns="99306" bIns="49664" numCol="1" anchor="t" anchorCtr="0" compatLnSpc="1">
            <a:prstTxWarp prst="textNoShape">
              <a:avLst/>
            </a:prstTxWarp>
          </a:bodyPr>
          <a:lstStyle/>
          <a:p>
            <a:pPr defTabSz="1132781"/>
            <a:endParaRPr lang="ru-RU" sz="2300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9851698" y="581342"/>
            <a:ext cx="322402" cy="32240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89" rIns="91178" bIns="45589" rtlCol="0" anchor="ctr"/>
          <a:lstStyle/>
          <a:p>
            <a:pPr algn="ctr" defTabSz="993056"/>
            <a:endParaRPr lang="ru-RU" sz="21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9652791" y="383362"/>
            <a:ext cx="696385" cy="69793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036153" y="7008200"/>
            <a:ext cx="2495127" cy="402567"/>
          </a:xfrm>
        </p:spPr>
        <p:txBody>
          <a:bodyPr/>
          <a:lstStyle>
            <a:lvl1pPr>
              <a:defRPr>
                <a:solidFill>
                  <a:srgbClr val="8A8A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 descr="D:\Проекты\_ЯО\2017_05_17 Меры\work\03308665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r="55116"/>
          <a:stretch>
            <a:fillRect/>
          </a:stretch>
        </p:blipFill>
        <p:spPr bwMode="auto">
          <a:xfrm>
            <a:off x="350427" y="286174"/>
            <a:ext cx="421672" cy="737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892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3" y="1692537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2" indent="0">
              <a:buNone/>
              <a:defRPr sz="2000" b="1"/>
            </a:lvl3pPr>
            <a:lvl4pPr marL="1558369" indent="0">
              <a:buNone/>
              <a:defRPr sz="1800" b="1"/>
            </a:lvl4pPr>
            <a:lvl5pPr marL="2077827" indent="0">
              <a:buNone/>
              <a:defRPr sz="1800" b="1"/>
            </a:lvl5pPr>
            <a:lvl6pPr marL="2597280" indent="0">
              <a:buNone/>
              <a:defRPr sz="1800" b="1"/>
            </a:lvl6pPr>
            <a:lvl7pPr marL="3116737" indent="0">
              <a:buNone/>
              <a:defRPr sz="1800" b="1"/>
            </a:lvl7pPr>
            <a:lvl8pPr marL="3636195" indent="0">
              <a:buNone/>
              <a:defRPr sz="1800" b="1"/>
            </a:lvl8pPr>
            <a:lvl9pPr marL="41556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83" y="2397900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36" y="1692537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458" indent="0">
              <a:buNone/>
              <a:defRPr sz="2300" b="1"/>
            </a:lvl2pPr>
            <a:lvl3pPr marL="1038912" indent="0">
              <a:buNone/>
              <a:defRPr sz="2000" b="1"/>
            </a:lvl3pPr>
            <a:lvl4pPr marL="1558369" indent="0">
              <a:buNone/>
              <a:defRPr sz="1800" b="1"/>
            </a:lvl4pPr>
            <a:lvl5pPr marL="2077827" indent="0">
              <a:buNone/>
              <a:defRPr sz="1800" b="1"/>
            </a:lvl5pPr>
            <a:lvl6pPr marL="2597280" indent="0">
              <a:buNone/>
              <a:defRPr sz="1800" b="1"/>
            </a:lvl6pPr>
            <a:lvl7pPr marL="3116737" indent="0">
              <a:buNone/>
              <a:defRPr sz="1800" b="1"/>
            </a:lvl7pPr>
            <a:lvl8pPr marL="3636195" indent="0">
              <a:buNone/>
              <a:defRPr sz="1800" b="1"/>
            </a:lvl8pPr>
            <a:lvl9pPr marL="41556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36" y="2397900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539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2922" y="540277"/>
            <a:ext cx="9612000" cy="64807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3" rIns="91184" bIns="45593" rtlCol="0" anchor="ctr"/>
          <a:lstStyle/>
          <a:p>
            <a:pPr algn="ctr" defTabSz="1040115"/>
            <a:endParaRPr lang="ru-RU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358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8451-7C7A-4A81-9CBF-2C4BB4D7B2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26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83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58" indent="0">
              <a:buNone/>
              <a:defRPr sz="2300" b="1"/>
            </a:lvl2pPr>
            <a:lvl3pPr marL="1040115" indent="0">
              <a:buNone/>
              <a:defRPr sz="2100" b="1"/>
            </a:lvl3pPr>
            <a:lvl4pPr marL="1560174" indent="0">
              <a:buNone/>
              <a:defRPr sz="1800" b="1"/>
            </a:lvl4pPr>
            <a:lvl5pPr marL="2080232" indent="0">
              <a:buNone/>
              <a:defRPr sz="1800" b="1"/>
            </a:lvl5pPr>
            <a:lvl6pPr marL="2600286" indent="0">
              <a:buNone/>
              <a:defRPr sz="1800" b="1"/>
            </a:lvl6pPr>
            <a:lvl7pPr marL="3120347" indent="0">
              <a:buNone/>
              <a:defRPr sz="1800" b="1"/>
            </a:lvl7pPr>
            <a:lvl8pPr marL="3640404" indent="0">
              <a:buNone/>
              <a:defRPr sz="1800" b="1"/>
            </a:lvl8pPr>
            <a:lvl9pPr marL="41604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83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27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058" indent="0">
              <a:buNone/>
              <a:defRPr sz="2300" b="1"/>
            </a:lvl2pPr>
            <a:lvl3pPr marL="1040115" indent="0">
              <a:buNone/>
              <a:defRPr sz="2100" b="1"/>
            </a:lvl3pPr>
            <a:lvl4pPr marL="1560174" indent="0">
              <a:buNone/>
              <a:defRPr sz="1800" b="1"/>
            </a:lvl4pPr>
            <a:lvl5pPr marL="2080232" indent="0">
              <a:buNone/>
              <a:defRPr sz="1800" b="1"/>
            </a:lvl5pPr>
            <a:lvl6pPr marL="2600286" indent="0">
              <a:buNone/>
              <a:defRPr sz="1800" b="1"/>
            </a:lvl6pPr>
            <a:lvl7pPr marL="3120347" indent="0">
              <a:buNone/>
              <a:defRPr sz="1800" b="1"/>
            </a:lvl7pPr>
            <a:lvl8pPr marL="3640404" indent="0">
              <a:buNone/>
              <a:defRPr sz="1800" b="1"/>
            </a:lvl8pPr>
            <a:lvl9pPr marL="416045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27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BC92-5ECC-44AB-8060-457EAECE75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118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97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438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9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9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058" indent="0">
              <a:buNone/>
              <a:defRPr sz="1400"/>
            </a:lvl2pPr>
            <a:lvl3pPr marL="1040115" indent="0">
              <a:buNone/>
              <a:defRPr sz="1100"/>
            </a:lvl3pPr>
            <a:lvl4pPr marL="1560174" indent="0">
              <a:buNone/>
              <a:defRPr sz="1000"/>
            </a:lvl4pPr>
            <a:lvl5pPr marL="2080232" indent="0">
              <a:buNone/>
              <a:defRPr sz="1000"/>
            </a:lvl5pPr>
            <a:lvl6pPr marL="2600286" indent="0">
              <a:buNone/>
              <a:defRPr sz="1000"/>
            </a:lvl6pPr>
            <a:lvl7pPr marL="3120347" indent="0">
              <a:buNone/>
              <a:defRPr sz="1000"/>
            </a:lvl7pPr>
            <a:lvl8pPr marL="3640404" indent="0">
              <a:buNone/>
              <a:defRPr sz="1000"/>
            </a:lvl8pPr>
            <a:lvl9pPr marL="41604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16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058" indent="0">
              <a:buNone/>
              <a:defRPr sz="3200"/>
            </a:lvl2pPr>
            <a:lvl3pPr marL="1040115" indent="0">
              <a:buNone/>
              <a:defRPr sz="2700"/>
            </a:lvl3pPr>
            <a:lvl4pPr marL="1560174" indent="0">
              <a:buNone/>
              <a:defRPr sz="2300"/>
            </a:lvl4pPr>
            <a:lvl5pPr marL="2080232" indent="0">
              <a:buNone/>
              <a:defRPr sz="2300"/>
            </a:lvl5pPr>
            <a:lvl6pPr marL="2600286" indent="0">
              <a:buNone/>
              <a:defRPr sz="2300"/>
            </a:lvl6pPr>
            <a:lvl7pPr marL="3120347" indent="0">
              <a:buNone/>
              <a:defRPr sz="2300"/>
            </a:lvl7pPr>
            <a:lvl8pPr marL="3640404" indent="0">
              <a:buNone/>
              <a:defRPr sz="2300"/>
            </a:lvl8pPr>
            <a:lvl9pPr marL="416045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058" indent="0">
              <a:buNone/>
              <a:defRPr sz="1400"/>
            </a:lvl2pPr>
            <a:lvl3pPr marL="1040115" indent="0">
              <a:buNone/>
              <a:defRPr sz="1100"/>
            </a:lvl3pPr>
            <a:lvl4pPr marL="1560174" indent="0">
              <a:buNone/>
              <a:defRPr sz="1000"/>
            </a:lvl4pPr>
            <a:lvl5pPr marL="2080232" indent="0">
              <a:buNone/>
              <a:defRPr sz="1000"/>
            </a:lvl5pPr>
            <a:lvl6pPr marL="2600286" indent="0">
              <a:buNone/>
              <a:defRPr sz="1000"/>
            </a:lvl6pPr>
            <a:lvl7pPr marL="3120347" indent="0">
              <a:buNone/>
              <a:defRPr sz="1000"/>
            </a:lvl7pPr>
            <a:lvl8pPr marL="3640404" indent="0">
              <a:buNone/>
              <a:defRPr sz="1000"/>
            </a:lvl8pPr>
            <a:lvl9pPr marL="416045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077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CE04-7AEF-4A35-805B-B0514DFFC7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57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22" y="302807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975D-8D0E-421D-89A5-C532F7523B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82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75087-C6DE-4589-BA1D-725BCE6EAF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75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3E97-543B-425F-9206-9A94201B47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8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97" y="301055"/>
            <a:ext cx="3518055" cy="12812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97" y="1582265"/>
            <a:ext cx="3518055" cy="5172114"/>
          </a:xfrm>
        </p:spPr>
        <p:txBody>
          <a:bodyPr/>
          <a:lstStyle>
            <a:lvl1pPr marL="0" indent="0">
              <a:buNone/>
              <a:defRPr sz="1700"/>
            </a:lvl1pPr>
            <a:lvl2pPr marL="519458" indent="0">
              <a:buNone/>
              <a:defRPr sz="1400"/>
            </a:lvl2pPr>
            <a:lvl3pPr marL="1038912" indent="0">
              <a:buNone/>
              <a:defRPr sz="1100"/>
            </a:lvl3pPr>
            <a:lvl4pPr marL="1558369" indent="0">
              <a:buNone/>
              <a:defRPr sz="1000"/>
            </a:lvl4pPr>
            <a:lvl5pPr marL="2077827" indent="0">
              <a:buNone/>
              <a:defRPr sz="1000"/>
            </a:lvl5pPr>
            <a:lvl6pPr marL="2597280" indent="0">
              <a:buNone/>
              <a:defRPr sz="1000"/>
            </a:lvl6pPr>
            <a:lvl7pPr marL="3116737" indent="0">
              <a:buNone/>
              <a:defRPr sz="1000"/>
            </a:lvl7pPr>
            <a:lvl8pPr marL="3636195" indent="0">
              <a:buNone/>
              <a:defRPr sz="1000"/>
            </a:lvl8pPr>
            <a:lvl9pPr marL="41556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FA00-8162-4094-8D3A-6006B5126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9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2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19458" indent="0">
              <a:buNone/>
              <a:defRPr sz="3200"/>
            </a:lvl2pPr>
            <a:lvl3pPr marL="1038912" indent="0">
              <a:buNone/>
              <a:defRPr sz="2700"/>
            </a:lvl3pPr>
            <a:lvl4pPr marL="1558369" indent="0">
              <a:buNone/>
              <a:defRPr sz="2300"/>
            </a:lvl4pPr>
            <a:lvl5pPr marL="2077827" indent="0">
              <a:buNone/>
              <a:defRPr sz="2300"/>
            </a:lvl5pPr>
            <a:lvl6pPr marL="2597280" indent="0">
              <a:buNone/>
              <a:defRPr sz="2300"/>
            </a:lvl6pPr>
            <a:lvl7pPr marL="3116737" indent="0">
              <a:buNone/>
              <a:defRPr sz="2300"/>
            </a:lvl7pPr>
            <a:lvl8pPr marL="3636195" indent="0">
              <a:buNone/>
              <a:defRPr sz="2300"/>
            </a:lvl8pPr>
            <a:lvl9pPr marL="415565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700"/>
            </a:lvl1pPr>
            <a:lvl2pPr marL="519458" indent="0">
              <a:buNone/>
              <a:defRPr sz="1400"/>
            </a:lvl2pPr>
            <a:lvl3pPr marL="1038912" indent="0">
              <a:buNone/>
              <a:defRPr sz="1100"/>
            </a:lvl3pPr>
            <a:lvl4pPr marL="1558369" indent="0">
              <a:buNone/>
              <a:defRPr sz="1000"/>
            </a:lvl4pPr>
            <a:lvl5pPr marL="2077827" indent="0">
              <a:buNone/>
              <a:defRPr sz="1000"/>
            </a:lvl5pPr>
            <a:lvl6pPr marL="2597280" indent="0">
              <a:buNone/>
              <a:defRPr sz="1000"/>
            </a:lvl6pPr>
            <a:lvl7pPr marL="3116737" indent="0">
              <a:buNone/>
              <a:defRPr sz="1000"/>
            </a:lvl7pPr>
            <a:lvl8pPr marL="3636195" indent="0">
              <a:buNone/>
              <a:defRPr sz="1000"/>
            </a:lvl8pPr>
            <a:lvl9pPr marL="41556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6E1E-EB8A-4005-89AA-95F11B0C5E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3"/>
            <a:ext cx="9624060" cy="1260211"/>
          </a:xfrm>
          <a:prstGeom prst="rect">
            <a:avLst/>
          </a:prstGeom>
        </p:spPr>
        <p:txBody>
          <a:bodyPr vert="horz" lIns="103894" tIns="51947" rIns="103894" bIns="5194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894" tIns="51947" rIns="103894" bIns="5194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203"/>
            <a:ext cx="2495127" cy="402568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9" y="7008203"/>
            <a:ext cx="3386243" cy="402568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03"/>
            <a:ext cx="2495127" cy="402568"/>
          </a:xfrm>
          <a:prstGeom prst="rect">
            <a:avLst/>
          </a:prstGeom>
        </p:spPr>
        <p:txBody>
          <a:bodyPr vert="horz" lIns="103894" tIns="51947" rIns="103894" bIns="5194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10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007" r:id="rId12"/>
  </p:sldLayoutIdLst>
  <p:hf hdr="0" ftr="0" dt="0"/>
  <p:txStyles>
    <p:titleStyle>
      <a:lvl1pPr algn="ctr" defTabSz="103891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590" indent="-389590" algn="l" defTabSz="103891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17" indent="-324666" algn="l" defTabSz="103891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641" indent="-259728" algn="l" defTabSz="103891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098" indent="-259728" algn="l" defTabSz="10389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58" indent="-259728" algn="l" defTabSz="103891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011" indent="-259728" algn="l" defTabSz="1038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6467" indent="-259728" algn="l" defTabSz="1038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5925" indent="-259728" algn="l" defTabSz="1038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5382" indent="-259728" algn="l" defTabSz="103891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58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12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369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827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280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737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195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650" algn="l" defTabSz="10389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3"/>
            <a:ext cx="9624060" cy="1260211"/>
          </a:xfrm>
          <a:prstGeom prst="rect">
            <a:avLst/>
          </a:prstGeom>
        </p:spPr>
        <p:txBody>
          <a:bodyPr vert="horz" lIns="103967" tIns="51984" rIns="103967" bIns="5198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3967" tIns="51984" rIns="103967" bIns="5198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201"/>
            <a:ext cx="2495127" cy="402568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9647"/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9647"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9" y="7008201"/>
            <a:ext cx="3386243" cy="402568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964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01"/>
            <a:ext cx="2495127" cy="402568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9647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964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4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hf hdr="0" ftr="0" dt="0"/>
  <p:txStyles>
    <p:titleStyle>
      <a:lvl1pPr algn="ctr" defTabSz="103964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866" indent="-389866" algn="l" defTabSz="1039647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712" indent="-324896" algn="l" defTabSz="103964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58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382" indent="-259910" algn="l" defTabSz="1039647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9208" indent="-259910" algn="l" defTabSz="1039647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029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851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676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499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2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47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469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29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115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941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763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58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3"/>
            <a:ext cx="9624060" cy="1260211"/>
          </a:xfrm>
          <a:prstGeom prst="rect">
            <a:avLst/>
          </a:prstGeom>
        </p:spPr>
        <p:txBody>
          <a:bodyPr vert="horz" lIns="104259" tIns="52130" rIns="104259" bIns="521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59" tIns="52130" rIns="104259" bIns="521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2568"/>
          </a:xfrm>
          <a:prstGeom prst="rect">
            <a:avLst/>
          </a:prstGeom>
        </p:spPr>
        <p:txBody>
          <a:bodyPr vert="horz" lIns="104259" tIns="52130" rIns="104259" bIns="5213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87"/>
            <a:fld id="{7169C55F-1F06-4842-A11A-E7E54C0947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587"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1"/>
            <a:ext cx="3386243" cy="402568"/>
          </a:xfrm>
          <a:prstGeom prst="rect">
            <a:avLst/>
          </a:prstGeom>
        </p:spPr>
        <p:txBody>
          <a:bodyPr vert="horz" lIns="104259" tIns="52130" rIns="104259" bIns="5213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8"/>
          </a:xfrm>
          <a:prstGeom prst="rect">
            <a:avLst/>
          </a:prstGeom>
        </p:spPr>
        <p:txBody>
          <a:bodyPr vert="horz" lIns="104259" tIns="52130" rIns="104259" bIns="5213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2587"/>
            <a:fld id="{E08AFA98-1DD1-4B41-9D5E-85D008BFCB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25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38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xStyles>
    <p:titleStyle>
      <a:lvl1pPr algn="ctr" defTabSz="104258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70" indent="-390970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01" indent="-325808" algn="l" defTabSz="1042587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34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25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18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12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403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697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989" indent="-260646" algn="l" defTabSz="10425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94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87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878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172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465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758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052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346" algn="l" defTabSz="10425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67" tIns="51984" rIns="103967" bIns="519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67" tIns="51984" rIns="103967" bIns="51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l" defTabSz="103964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EE1CD-16B6-4319-A082-2DC2D36F6F25}" type="datetime1">
              <a:rPr lang="ru-RU"/>
              <a:pPr>
                <a:defRPr/>
              </a:pPr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ctr" defTabSz="103964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3967" tIns="51984" rIns="103967" bIns="51984" rtlCol="0" anchor="ctr"/>
          <a:lstStyle>
            <a:lvl1pPr algn="r" defTabSz="103964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0CD84-F8F7-491B-AC91-074E41E6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91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ftr="0" dt="0"/>
  <p:txStyles>
    <p:titleStyle>
      <a:lvl1pPr algn="ctr" defTabSz="10382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82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382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938" indent="-388938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4550" indent="-323850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575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275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388" indent="-258763" algn="l" defTabSz="103822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029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851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676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499" indent="-259910" algn="l" defTabSz="103964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2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47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469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29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115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941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763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584" algn="l" defTabSz="10396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014" tIns="52007" rIns="104014" bIns="520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014" tIns="52007" rIns="104014" bIns="520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2" y="7008200"/>
            <a:ext cx="2495127" cy="402567"/>
          </a:xfrm>
          <a:prstGeom prst="rect">
            <a:avLst/>
          </a:prstGeom>
        </p:spPr>
        <p:txBody>
          <a:bodyPr vert="horz" lIns="104014" tIns="52007" rIns="104014" bIns="520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115"/>
            <a:fld id="{EE671B17-EAB3-4DB4-A03D-316E69D7D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0115"/>
              <a:t>16.07.2019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9" y="7008200"/>
            <a:ext cx="3386243" cy="402567"/>
          </a:xfrm>
          <a:prstGeom prst="rect">
            <a:avLst/>
          </a:prstGeom>
        </p:spPr>
        <p:txBody>
          <a:bodyPr vert="horz" lIns="104014" tIns="52007" rIns="104014" bIns="520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11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200"/>
            <a:ext cx="2495127" cy="402567"/>
          </a:xfrm>
          <a:prstGeom prst="rect">
            <a:avLst/>
          </a:prstGeom>
        </p:spPr>
        <p:txBody>
          <a:bodyPr vert="horz" lIns="104014" tIns="52007" rIns="104014" bIns="520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0115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4011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7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ftr="0" dt="0"/>
  <p:txStyles>
    <p:titleStyle>
      <a:lvl1pPr algn="ctr" defTabSz="10401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041" indent="-390041" algn="l" defTabSz="104011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5093" indent="-325042" algn="l" defTabSz="10401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45" indent="-260028" algn="l" defTabSz="10401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0202" indent="-260028" algn="l" defTabSz="10401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262" indent="-260028" algn="l" defTabSz="10401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0317" indent="-260028" algn="l" defTabSz="10401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374" indent="-260028" algn="l" defTabSz="10401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433" indent="-260028" algn="l" defTabSz="10401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491" indent="-260028" algn="l" defTabSz="10401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058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115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74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232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286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47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404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459" algn="l" defTabSz="10401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00491" y="489384"/>
            <a:ext cx="3312368" cy="609050"/>
          </a:xfrm>
          <a:prstGeom prst="rect">
            <a:avLst/>
          </a:prstGeom>
          <a:noFill/>
        </p:spPr>
        <p:txBody>
          <a:bodyPr wrap="square" lIns="91094" tIns="45548" rIns="91094" bIns="4554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и промышленности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Ярославской области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2484" y="1312039"/>
            <a:ext cx="9556744" cy="0"/>
          </a:xfrm>
          <a:prstGeom prst="line">
            <a:avLst/>
          </a:prstGeom>
          <a:ln>
            <a:solidFill>
              <a:srgbClr val="8A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0156" y="6566161"/>
            <a:ext cx="3312368" cy="239718"/>
          </a:xfrm>
          <a:prstGeom prst="rect">
            <a:avLst/>
          </a:prstGeom>
          <a:noFill/>
        </p:spPr>
        <p:txBody>
          <a:bodyPr wrap="square" lIns="91094" tIns="45548" rIns="91094" bIns="45548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Ярославль,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июль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45308" y="6468537"/>
            <a:ext cx="451618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6786866" y="438787"/>
            <a:ext cx="696385" cy="6979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242946" y="528910"/>
            <a:ext cx="2591621" cy="562884"/>
          </a:xfrm>
          <a:prstGeom prst="rect">
            <a:avLst/>
          </a:prstGeom>
          <a:noFill/>
        </p:spPr>
        <p:txBody>
          <a:bodyPr wrap="square" lIns="91094" tIns="45548" rIns="91094" bIns="45548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Ярославская</a:t>
            </a:r>
          </a:p>
          <a:p>
            <a:pPr>
              <a:lnSpc>
                <a:spcPct val="90000"/>
              </a:lnSpc>
            </a:pPr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область</a:t>
            </a:r>
            <a:endParaRPr lang="en-US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3967" y="2828297"/>
            <a:ext cx="7953778" cy="1877090"/>
          </a:xfrm>
          <a:prstGeom prst="rect">
            <a:avLst/>
          </a:prstGeom>
        </p:spPr>
        <p:txBody>
          <a:bodyPr wrap="square" lIns="91094" tIns="45548" rIns="91094" bIns="45548">
            <a:spAutoFit/>
          </a:bodyPr>
          <a:lstStyle/>
          <a:p>
            <a:pPr algn="ctr"/>
            <a:r>
              <a:rPr lang="ru-RU" sz="2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О деятельности Центра комплексной поддержки предпринимательства </a:t>
            </a:r>
          </a:p>
          <a:p>
            <a:pPr algn="ctr"/>
            <a:r>
              <a:rPr lang="ru-RU" sz="2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Times New Roman"/>
                <a:cs typeface="Arial" pitchFamily="34" charset="0"/>
              </a:rPr>
              <a:t>«Мой бизнес»</a:t>
            </a:r>
          </a:p>
          <a:p>
            <a:pPr algn="ctr"/>
            <a:r>
              <a:rPr lang="ru-RU" sz="2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2018-2019 годы</a:t>
            </a:r>
            <a:endParaRPr lang="ru-RU" sz="29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180" y="326925"/>
            <a:ext cx="485160" cy="80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8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968009"/>
              </p:ext>
            </p:extLst>
          </p:nvPr>
        </p:nvGraphicFramePr>
        <p:xfrm>
          <a:off x="450156" y="1764407"/>
          <a:ext cx="4752528" cy="296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2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60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1 полугодие </a:t>
                      </a:r>
                      <a:r>
                        <a:rPr lang="ru-RU" sz="160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2019 года</a:t>
                      </a:r>
                      <a:endParaRPr lang="ru-RU" sz="1600" dirty="0">
                        <a:solidFill>
                          <a:srgbClr val="9C674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3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Оказано 116 консультаций семидесяти девяти  уникальным субъектам МСП и физ. лицам, планирующим стать предпринимателями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Оказано 12 инженерных и неинженерных услуг.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2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Шесть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инженерных и неинженерных услуг – выполнение 95%, шесть – выполнение 50%.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16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 десяти услугам идут конкурсные процедуры по отбору подрядчиков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2144582"/>
                  </a:ext>
                </a:extLst>
              </a:tr>
              <a:tr h="27401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 центра на 30 июня составила 147,5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тыс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рублей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349158"/>
                  </a:ext>
                </a:extLst>
              </a:tr>
              <a:tr h="4310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Подготовлена конкурсная документация на закупку оборудования РЦИ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3702725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7669714"/>
              </p:ext>
            </p:extLst>
          </p:nvPr>
        </p:nvGraphicFramePr>
        <p:xfrm>
          <a:off x="5346699" y="1731224"/>
          <a:ext cx="4968557" cy="197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aseline="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План 2019 год</a:t>
                      </a:r>
                      <a:endParaRPr lang="ru-RU" sz="1600" dirty="0">
                        <a:solidFill>
                          <a:srgbClr val="9C674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23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Оказано 106 инженерных и неинженерных услуг.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 центра составит 820 тыс. рублей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Проведено 4 обучающих семинара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Закуплено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оборудование РЦИ в полном объеме.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020729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95883" y="569236"/>
            <a:ext cx="8081520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РЕГИОНАЛЬНЫЙ ЦЕНТР ИНЖИНИРИНГА</a:t>
            </a:r>
          </a:p>
        </p:txBody>
      </p:sp>
    </p:spTree>
    <p:extLst>
      <p:ext uri="{BB962C8B-B14F-4D97-AF65-F5344CB8AC3E}">
        <p14:creationId xmlns:p14="http://schemas.microsoft.com/office/powerpoint/2010/main" xmlns="" val="6953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594175" y="2556495"/>
            <a:ext cx="4752527" cy="2088232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/>
          <a:p>
            <a:pPr defTabSz="911572">
              <a:defRPr/>
            </a:pPr>
            <a:endParaRPr lang="ru-RU" sz="19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/>
          </a:blip>
          <a:srcRect l="12364" t="22499" r="81457" b="68992"/>
          <a:stretch>
            <a:fillRect/>
          </a:stretch>
        </p:blipFill>
        <p:spPr bwMode="auto">
          <a:xfrm>
            <a:off x="609561" y="1675884"/>
            <a:ext cx="690923" cy="75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/>
          </a:blip>
          <a:srcRect l="18381" t="24130" r="52576" b="69739"/>
          <a:stretch>
            <a:fillRect/>
          </a:stretch>
        </p:blipFill>
        <p:spPr bwMode="auto">
          <a:xfrm>
            <a:off x="1273614" y="1847262"/>
            <a:ext cx="2872793" cy="4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Прямоугольник 30"/>
          <p:cNvSpPr>
            <a:spLocks noChangeArrowheads="1"/>
          </p:cNvSpPr>
          <p:nvPr/>
        </p:nvSpPr>
        <p:spPr bwMode="auto">
          <a:xfrm>
            <a:off x="954212" y="3619978"/>
            <a:ext cx="4301092" cy="89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36" tIns="45569" rIns="91136" bIns="45569">
            <a:spAutoFit/>
          </a:bodyPr>
          <a:lstStyle/>
          <a:p>
            <a:pPr defTabSz="1039381"/>
            <a:r>
              <a:rPr lang="ru-RU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и комфортная среда, где предприниматель может получить весь спектр качественных услуг и сервисов для ведения его бизнеса и для решения его бизнес-ситуации по принципу «одного окна»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983265" y="5303919"/>
            <a:ext cx="3311480" cy="1015358"/>
          </a:xfrm>
          <a:prstGeom prst="rect">
            <a:avLst/>
          </a:prstGeom>
          <a:noFill/>
        </p:spPr>
        <p:txBody>
          <a:bodyPr wrap="square" lIns="91136" tIns="45569" rIns="91136" bIns="45569">
            <a:spAutoFit/>
          </a:bodyPr>
          <a:lstStyle/>
          <a:p>
            <a:pPr defTabSz="1039381">
              <a:tabLst>
                <a:tab pos="1697688" algn="l"/>
              </a:tabLst>
            </a:pPr>
            <a:r>
              <a:rPr lang="ru-RU" sz="12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Улучшение условий ведения </a:t>
            </a:r>
            <a:r>
              <a:rPr lang="ru-RU" sz="120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предприни-мательской</a:t>
            </a:r>
            <a:r>
              <a:rPr 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деятельности и развитие новых форматов и сервисов для субъектов малого и среднего </a:t>
            </a:r>
            <a:r>
              <a:rPr 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</a:p>
          <a:p>
            <a:pPr defTabSz="1039381">
              <a:tabLst>
                <a:tab pos="1697688" algn="l"/>
              </a:tabLst>
            </a:pPr>
            <a:r>
              <a:rPr lang="ru-RU" sz="12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принципу «одного окна»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527338" y="1973030"/>
            <a:ext cx="3377962" cy="285927"/>
          </a:xfrm>
          <a:prstGeom prst="rect">
            <a:avLst/>
          </a:prstGeom>
        </p:spPr>
        <p:txBody>
          <a:bodyPr wrap="square" lIns="91136" tIns="45569" rIns="91136" bIns="45569">
            <a:spAutoFit/>
          </a:bodyPr>
          <a:lstStyle/>
          <a:p>
            <a:pPr defTabSz="1039381">
              <a:lnSpc>
                <a:spcPct val="90000"/>
              </a:lnSpc>
            </a:pPr>
            <a:r>
              <a:rPr lang="ru-RU" sz="14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Правительство Ярославской области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292879" y="2485176"/>
            <a:ext cx="20317" cy="38157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44"/>
          <p:cNvGrpSpPr/>
          <p:nvPr/>
        </p:nvGrpSpPr>
        <p:grpSpPr>
          <a:xfrm>
            <a:off x="6139440" y="2861646"/>
            <a:ext cx="346569" cy="338554"/>
            <a:chOff x="6193314" y="2376186"/>
            <a:chExt cx="346571" cy="338554"/>
          </a:xfrm>
        </p:grpSpPr>
        <p:sp>
          <p:nvSpPr>
            <p:cNvPr id="71" name="Овал 70"/>
            <p:cNvSpPr/>
            <p:nvPr/>
          </p:nvSpPr>
          <p:spPr>
            <a:xfrm>
              <a:off x="6238197" y="2443038"/>
              <a:ext cx="226914" cy="226914"/>
            </a:xfrm>
            <a:prstGeom prst="ellipse">
              <a:avLst/>
            </a:prstGeom>
            <a:solidFill>
              <a:srgbClr val="E0CBC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9381"/>
              <a:endParaRPr lang="ru-RU" sz="2100" dirty="0">
                <a:solidFill>
                  <a:srgbClr val="8A8A89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193314" y="2376186"/>
              <a:ext cx="3465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9381"/>
              <a:r>
                <a:rPr lang="ru-RU" sz="1600" dirty="0">
                  <a:solidFill>
                    <a:srgbClr val="8A8A89"/>
                  </a:solidFill>
                  <a:sym typeface="Wingdings"/>
                </a:rPr>
                <a:t></a:t>
              </a:r>
              <a:endParaRPr lang="ru-RU" sz="1600" dirty="0">
                <a:solidFill>
                  <a:srgbClr val="8A8A89"/>
                </a:solidFill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6443564" y="2917225"/>
            <a:ext cx="3367633" cy="3693014"/>
          </a:xfrm>
          <a:prstGeom prst="rect">
            <a:avLst/>
          </a:prstGeom>
        </p:spPr>
        <p:txBody>
          <a:bodyPr wrap="square" lIns="91136" tIns="45569" rIns="91136" bIns="45569">
            <a:spAutoFit/>
          </a:bodyPr>
          <a:lstStyle/>
          <a:p>
            <a:pPr defTabSz="1039381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Постановление Правительства ЯО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27.04.2018 № 318-п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«Об организации на территории Ярославской области центров оказания услуг для бизнеса»</a:t>
            </a: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услуг, оказываемых в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ЦОУ для бизнеса</a:t>
            </a: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Определение организации, на базе которой будет создан ЦОУ путем открытия территориально обособленного структурного подразделения ГАУ ЯО «МФЦ»</a:t>
            </a: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Открытие ЦОУ в Ярославской области  </a:t>
            </a:r>
          </a:p>
          <a:p>
            <a:pPr defTabSz="1039381">
              <a:lnSpc>
                <a:spcPct val="90000"/>
              </a:lnSpc>
            </a:pPr>
            <a:r>
              <a:rPr lang="ru-RU" sz="11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сентябрь 2018</a:t>
            </a: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039381">
              <a:lnSpc>
                <a:spcPct val="90000"/>
              </a:lnSpc>
            </a:pPr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yar_g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561FF"/>
              </a:clrFrom>
              <a:clrTo>
                <a:srgbClr val="2561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500"/>
                    </a14:imgEffect>
                    <a14:imgEffect>
                      <a14:saturation sat="3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28" r="26044"/>
          <a:stretch>
            <a:fillRect/>
          </a:stretch>
        </p:blipFill>
        <p:spPr bwMode="auto">
          <a:xfrm>
            <a:off x="5994772" y="1655563"/>
            <a:ext cx="576064" cy="7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06" y="2628505"/>
            <a:ext cx="1789810" cy="93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37619" y="582636"/>
            <a:ext cx="7289402" cy="326865"/>
          </a:xfrm>
          <a:prstGeom prst="rect">
            <a:avLst/>
          </a:prstGeom>
          <a:noFill/>
        </p:spPr>
        <p:txBody>
          <a:bodyPr wrap="square" lIns="79876" tIns="39932" rIns="79876" bIns="39932" rtlCol="0" anchor="ctr">
            <a:spAutoFit/>
          </a:bodyPr>
          <a:lstStyle/>
          <a:p>
            <a:pPr defTabSz="1039381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ОКАЗАНИЯ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ДЛЯ БИЗНЕСА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00916" y="7059750"/>
            <a:ext cx="6378232" cy="252280"/>
          </a:xfrm>
          <a:prstGeom prst="rect">
            <a:avLst/>
          </a:prstGeom>
        </p:spPr>
        <p:txBody>
          <a:bodyPr wrap="square" lIns="91344" tIns="45672" rIns="91344" bIns="45672">
            <a:spAutoFit/>
          </a:bodyPr>
          <a:lstStyle/>
          <a:p>
            <a:pPr defTabSz="1040115">
              <a:lnSpc>
                <a:spcPct val="80000"/>
              </a:lnSpc>
            </a:pPr>
            <a:r>
              <a:rPr lang="ru-RU" sz="1300" i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Формирование сервисной модели предоставления поддержки СМП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1602285" y="7051675"/>
            <a:ext cx="1398632" cy="264000"/>
          </a:xfrm>
          <a:prstGeom prst="rightArrow">
            <a:avLst>
              <a:gd name="adj1" fmla="val 100000"/>
              <a:gd name="adj2" fmla="val 25580"/>
            </a:avLst>
          </a:prstGeom>
          <a:solidFill>
            <a:srgbClr val="C3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88" tIns="35988" rIns="35988" bIns="35988" rtlCol="0" anchor="ctr"/>
          <a:lstStyle/>
          <a:p>
            <a:pPr algn="ctr" defTabSz="1039381"/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grpSp>
        <p:nvGrpSpPr>
          <p:cNvPr id="38" name="Группа 44"/>
          <p:cNvGrpSpPr/>
          <p:nvPr/>
        </p:nvGrpSpPr>
        <p:grpSpPr>
          <a:xfrm>
            <a:off x="6141803" y="3905295"/>
            <a:ext cx="346569" cy="338554"/>
            <a:chOff x="6193314" y="2376186"/>
            <a:chExt cx="346571" cy="338554"/>
          </a:xfrm>
        </p:grpSpPr>
        <p:sp>
          <p:nvSpPr>
            <p:cNvPr id="39" name="Овал 38"/>
            <p:cNvSpPr/>
            <p:nvPr/>
          </p:nvSpPr>
          <p:spPr>
            <a:xfrm>
              <a:off x="6238197" y="2443038"/>
              <a:ext cx="226914" cy="226914"/>
            </a:xfrm>
            <a:prstGeom prst="ellipse">
              <a:avLst/>
            </a:prstGeom>
            <a:solidFill>
              <a:srgbClr val="E0CBC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9381"/>
              <a:endParaRPr lang="ru-RU" sz="2100" dirty="0">
                <a:solidFill>
                  <a:srgbClr val="8A8A8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193314" y="2376186"/>
              <a:ext cx="3465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9381"/>
              <a:r>
                <a:rPr lang="ru-RU" sz="1600" dirty="0">
                  <a:solidFill>
                    <a:srgbClr val="8A8A89"/>
                  </a:solidFill>
                  <a:sym typeface="Wingdings"/>
                </a:rPr>
                <a:t></a:t>
              </a:r>
              <a:endParaRPr lang="ru-RU" sz="1600" dirty="0">
                <a:solidFill>
                  <a:srgbClr val="8A8A89"/>
                </a:solidFill>
              </a:endParaRPr>
            </a:p>
          </p:txBody>
        </p:sp>
      </p:grpSp>
      <p:grpSp>
        <p:nvGrpSpPr>
          <p:cNvPr id="42" name="Группа 44"/>
          <p:cNvGrpSpPr/>
          <p:nvPr/>
        </p:nvGrpSpPr>
        <p:grpSpPr>
          <a:xfrm>
            <a:off x="6145995" y="4492304"/>
            <a:ext cx="346569" cy="338554"/>
            <a:chOff x="6193314" y="2376186"/>
            <a:chExt cx="346571" cy="338554"/>
          </a:xfrm>
        </p:grpSpPr>
        <p:sp>
          <p:nvSpPr>
            <p:cNvPr id="43" name="Овал 42"/>
            <p:cNvSpPr/>
            <p:nvPr/>
          </p:nvSpPr>
          <p:spPr>
            <a:xfrm>
              <a:off x="6238197" y="2443038"/>
              <a:ext cx="226914" cy="226914"/>
            </a:xfrm>
            <a:prstGeom prst="ellipse">
              <a:avLst/>
            </a:prstGeom>
            <a:solidFill>
              <a:srgbClr val="E0CBC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9381"/>
              <a:endParaRPr lang="ru-RU" sz="2100" dirty="0">
                <a:solidFill>
                  <a:srgbClr val="8A8A89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193314" y="2376186"/>
              <a:ext cx="3465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9381"/>
              <a:r>
                <a:rPr lang="ru-RU" sz="1600" dirty="0">
                  <a:solidFill>
                    <a:srgbClr val="8A8A89"/>
                  </a:solidFill>
                  <a:sym typeface="Wingdings"/>
                </a:rPr>
                <a:t></a:t>
              </a:r>
              <a:endParaRPr lang="ru-RU" sz="1600" dirty="0">
                <a:solidFill>
                  <a:srgbClr val="8A8A89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148356" y="5578750"/>
            <a:ext cx="346569" cy="338554"/>
            <a:chOff x="6193314" y="2376186"/>
            <a:chExt cx="346571" cy="338554"/>
          </a:xfrm>
        </p:grpSpPr>
        <p:sp>
          <p:nvSpPr>
            <p:cNvPr id="46" name="Овал 45"/>
            <p:cNvSpPr/>
            <p:nvPr/>
          </p:nvSpPr>
          <p:spPr>
            <a:xfrm>
              <a:off x="6238197" y="2443038"/>
              <a:ext cx="226914" cy="226914"/>
            </a:xfrm>
            <a:prstGeom prst="ellipse">
              <a:avLst/>
            </a:prstGeom>
            <a:solidFill>
              <a:srgbClr val="E0CBC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9381"/>
              <a:endParaRPr lang="ru-RU" sz="2100" dirty="0">
                <a:solidFill>
                  <a:srgbClr val="8A8A89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193314" y="2376186"/>
              <a:ext cx="34657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39381"/>
              <a:r>
                <a:rPr lang="ru-RU" sz="1600" dirty="0">
                  <a:solidFill>
                    <a:srgbClr val="8A8A89"/>
                  </a:solidFill>
                  <a:sym typeface="Wingdings"/>
                </a:rPr>
                <a:t></a:t>
              </a:r>
              <a:endParaRPr lang="ru-RU" sz="1600" dirty="0">
                <a:solidFill>
                  <a:srgbClr val="8A8A89"/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624652" y="4938648"/>
            <a:ext cx="4722048" cy="1722303"/>
          </a:xfrm>
          <a:prstGeom prst="rect">
            <a:avLst/>
          </a:prstGeom>
          <a:noFill/>
          <a:ln w="12700">
            <a:solidFill>
              <a:srgbClr val="9C67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1039381"/>
            <a:endParaRPr lang="ru-RU" sz="21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5083" y="4788744"/>
            <a:ext cx="1100440" cy="307744"/>
          </a:xfrm>
          <a:prstGeom prst="rect">
            <a:avLst/>
          </a:prstGeom>
          <a:solidFill>
            <a:schemeClr val="bg1"/>
          </a:solidFill>
        </p:spPr>
        <p:txBody>
          <a:bodyPr wrap="square" lIns="91408" tIns="45704" rIns="91408" bIns="45704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93056">
              <a:defRPr/>
            </a:pPr>
            <a:r>
              <a:rPr lang="ru-RU" altLang="ru-RU" sz="1400" kern="0" dirty="0">
                <a:solidFill>
                  <a:srgbClr val="9C674E"/>
                </a:solidFill>
              </a:rPr>
              <a:t>Результат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51919" y="5282641"/>
            <a:ext cx="1080120" cy="1080119"/>
          </a:xfrm>
          <a:prstGeom prst="rect">
            <a:avLst/>
          </a:prstGeom>
          <a:solidFill>
            <a:srgbClr val="E0C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 defTabSz="1039381"/>
            <a:r>
              <a:rPr lang="ru-RU" sz="6000" dirty="0">
                <a:solidFill>
                  <a:prstClr val="white"/>
                </a:solidFill>
                <a:sym typeface="Wingdings"/>
              </a:rPr>
              <a:t></a:t>
            </a:r>
            <a:endParaRPr lang="ru-RU" sz="6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036153" y="6791371"/>
            <a:ext cx="2495127" cy="4025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78959" y="557927"/>
            <a:ext cx="8081520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1041667"/>
            <a:r>
              <a:rPr lang="ru-RU" sz="1700" dirty="0" smtClean="0">
                <a:latin typeface="Arial" pitchFamily="34" charset="0"/>
                <a:cs typeface="Arial" pitchFamily="34" charset="0"/>
              </a:rPr>
              <a:t>ЦЕНТР ПОДДЕРЖКИ ПРЕДПРИНИМАТЕЛЬСТВА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942" y="1369149"/>
            <a:ext cx="4195616" cy="353903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7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КОНСУЛЬТАЦИИ ПО НАПРАВЛЕНИЯМ</a:t>
            </a:r>
            <a:endParaRPr lang="ru-RU" sz="1700" dirty="0">
              <a:solidFill>
                <a:srgbClr val="9C674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91880" y="1800606"/>
            <a:ext cx="1885570" cy="609180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937780" y="2527992"/>
            <a:ext cx="2178380" cy="609412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6827" y="1964836"/>
            <a:ext cx="920360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ФИНАНСЫ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76725" y="2706200"/>
            <a:ext cx="1034173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МАРКЕТИНГ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3746" y="1964836"/>
            <a:ext cx="1356377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СЕРТИФИКАЦИЯ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3338" y="2706200"/>
            <a:ext cx="1346759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ПАТЕНТОВАНИЕ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C:\Documents and Settings\Администратор\Рабочий стол\Стас\ЯР\2018_08_07 Меры поддержки МСП\work\sert.pn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13805" r="16671" b="13270"/>
          <a:stretch>
            <a:fillRect/>
          </a:stretch>
        </p:blipFill>
        <p:spPr bwMode="auto">
          <a:xfrm>
            <a:off x="3236966" y="1906874"/>
            <a:ext cx="322182" cy="401916"/>
          </a:xfrm>
          <a:prstGeom prst="rect">
            <a:avLst/>
          </a:prstGeom>
          <a:noFill/>
        </p:spPr>
      </p:pic>
      <p:pic>
        <p:nvPicPr>
          <p:cNvPr id="28" name="Picture 4" descr="C:\Documents and Settings\Администратор\Рабочий стол\Стас\ЯР\2018_08_07 Меры поддержки МСП\work\advert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b="13823"/>
          <a:stretch>
            <a:fillRect/>
          </a:stretch>
        </p:blipFill>
        <p:spPr bwMode="auto">
          <a:xfrm>
            <a:off x="5727346" y="1908573"/>
            <a:ext cx="453548" cy="390854"/>
          </a:xfrm>
          <a:prstGeom prst="rect">
            <a:avLst/>
          </a:prstGeom>
          <a:noFill/>
        </p:spPr>
      </p:pic>
      <p:pic>
        <p:nvPicPr>
          <p:cNvPr id="29" name="Picture 5" descr="C:\Documents and Settings\Администратор\Рабочий стол\Стас\ЯР\2018_08_07 Меры поддержки МСП\work\finanz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 l="8816" r="8676" b="14099"/>
          <a:stretch>
            <a:fillRect/>
          </a:stretch>
        </p:blipFill>
        <p:spPr bwMode="auto">
          <a:xfrm>
            <a:off x="974355" y="1910285"/>
            <a:ext cx="355284" cy="369894"/>
          </a:xfrm>
          <a:prstGeom prst="rect">
            <a:avLst/>
          </a:prstGeom>
          <a:noFill/>
        </p:spPr>
      </p:pic>
      <p:pic>
        <p:nvPicPr>
          <p:cNvPr id="32" name="Picture 8" descr="C:\Documents and Settings\Администратор\Рабочий стол\Стас\ЯР\2018_08_07 Меры поддержки МСП\work\market.png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 l="4396" r="2626" b="13127"/>
          <a:stretch>
            <a:fillRect/>
          </a:stretch>
        </p:blipFill>
        <p:spPr bwMode="auto">
          <a:xfrm>
            <a:off x="987339" y="2648372"/>
            <a:ext cx="378666" cy="353800"/>
          </a:xfrm>
          <a:prstGeom prst="rect">
            <a:avLst/>
          </a:prstGeom>
          <a:noFill/>
        </p:spPr>
      </p:pic>
      <p:sp>
        <p:nvSpPr>
          <p:cNvPr id="49" name="Прямоугольник 48"/>
          <p:cNvSpPr/>
          <p:nvPr/>
        </p:nvSpPr>
        <p:spPr>
          <a:xfrm>
            <a:off x="6219700" y="1970981"/>
            <a:ext cx="854636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РЕКЛАМА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19580" y="2712345"/>
            <a:ext cx="954701" cy="261570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ПРАВО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59140" y="1970981"/>
            <a:ext cx="1370803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ГОСПОДДЕРЖКА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70050" y="2705645"/>
            <a:ext cx="676704" cy="261570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dirty="0">
                <a:solidFill>
                  <a:srgbClr val="B17B63"/>
                </a:solidFill>
                <a:latin typeface="Arial" pitchFamily="34" charset="0"/>
                <a:ea typeface="Arial Unicode MS"/>
                <a:cs typeface="Arial" pitchFamily="34" charset="0"/>
              </a:rPr>
              <a:t>КАДРЫ</a:t>
            </a:r>
            <a:endParaRPr lang="ru-RU" sz="1100" dirty="0">
              <a:solidFill>
                <a:srgbClr val="B17B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6" descr="C:\Documents and Settings\Администратор\Рабочий стол\Стас\ЯР\2018_08_07 Меры поддержки МСП\work\gerb-big.pn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7914545" y="1905351"/>
            <a:ext cx="385385" cy="411908"/>
          </a:xfrm>
          <a:prstGeom prst="rect">
            <a:avLst/>
          </a:prstGeom>
          <a:noFill/>
        </p:spPr>
      </p:pic>
      <p:pic>
        <p:nvPicPr>
          <p:cNvPr id="57" name="Picture 7" descr="C:\Documents and Settings\Администратор\Рабочий стол\Стас\ЯР\2018_08_07 Меры поддержки МСП\work\kadry.png"/>
          <p:cNvPicPr>
            <a:picLocks noChangeAspect="1" noChangeArrowheads="1"/>
          </p:cNvPicPr>
          <p:nvPr/>
        </p:nvPicPr>
        <p:blipFill>
          <a:blip r:embed="rId8" cstate="print">
            <a:lum bright="40000"/>
          </a:blip>
          <a:srcRect l="12316" r="11459" b="18394"/>
          <a:stretch>
            <a:fillRect/>
          </a:stretch>
        </p:blipFill>
        <p:spPr bwMode="auto">
          <a:xfrm>
            <a:off x="7917214" y="2625963"/>
            <a:ext cx="412112" cy="441202"/>
          </a:xfrm>
          <a:prstGeom prst="rect">
            <a:avLst/>
          </a:prstGeom>
          <a:noFill/>
        </p:spPr>
      </p:pic>
      <p:pic>
        <p:nvPicPr>
          <p:cNvPr id="59" name="Picture 9" descr="C:\Documents and Settings\Администратор\Рабочий стол\Стас\ЯР\2018_08_07 Меры поддержки МСП\work\patent.png"/>
          <p:cNvPicPr>
            <a:picLocks noChangeAspect="1" noChangeArrowheads="1"/>
          </p:cNvPicPr>
          <p:nvPr/>
        </p:nvPicPr>
        <p:blipFill>
          <a:blip r:embed="rId9" cstate="print">
            <a:lum bright="40000"/>
          </a:blip>
          <a:srcRect l="11195" r="9229" b="17129"/>
          <a:stretch>
            <a:fillRect/>
          </a:stretch>
        </p:blipFill>
        <p:spPr bwMode="auto">
          <a:xfrm>
            <a:off x="3191101" y="2620938"/>
            <a:ext cx="408214" cy="425115"/>
          </a:xfrm>
          <a:prstGeom prst="rect">
            <a:avLst/>
          </a:prstGeom>
          <a:noFill/>
        </p:spPr>
      </p:pic>
      <p:pic>
        <p:nvPicPr>
          <p:cNvPr id="60" name="Picture 10" descr="C:\Documents and Settings\Администратор\Рабочий стол\Стас\ЯР\2018_08_07 Меры поддержки МСП\work\pravo.png"/>
          <p:cNvPicPr>
            <a:picLocks noChangeAspect="1" noChangeArrowheads="1"/>
          </p:cNvPicPr>
          <p:nvPr/>
        </p:nvPicPr>
        <p:blipFill>
          <a:blip r:embed="rId10" cstate="print">
            <a:lum bright="40000"/>
          </a:blip>
          <a:srcRect l="10402" t="6922" r="10441" b="18947"/>
          <a:stretch>
            <a:fillRect/>
          </a:stretch>
        </p:blipFill>
        <p:spPr bwMode="auto">
          <a:xfrm>
            <a:off x="5730067" y="2632054"/>
            <a:ext cx="456880" cy="427870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719536" y="3503223"/>
            <a:ext cx="1388437" cy="338514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СЕМИНАРЫ</a:t>
            </a:r>
            <a:endParaRPr lang="ru-RU" sz="1600" dirty="0">
              <a:solidFill>
                <a:srgbClr val="9C674E"/>
              </a:solidFill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691879" y="3390798"/>
            <a:ext cx="4422512" cy="539648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9536" y="4966092"/>
            <a:ext cx="1114644" cy="338514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6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ФОРУМЫ</a:t>
            </a:r>
            <a:endParaRPr lang="ru-RU" sz="1600" dirty="0">
              <a:solidFill>
                <a:srgbClr val="9C674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19536" y="4242410"/>
            <a:ext cx="1769246" cy="338514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6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КОНФЕРЕНЦИИ</a:t>
            </a:r>
            <a:endParaRPr lang="ru-RU" sz="1600" dirty="0">
              <a:solidFill>
                <a:srgbClr val="9C674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0741" y="5690668"/>
            <a:ext cx="3984019" cy="338514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ТРЕНИНГИ АО «КОРПОРАЦИЯ «МСП»</a:t>
            </a:r>
            <a:endParaRPr lang="ru-RU" sz="1600" dirty="0">
              <a:solidFill>
                <a:srgbClr val="9C674E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471553" y="3599248"/>
            <a:ext cx="894387" cy="1204928"/>
            <a:chOff x="2826424" y="4068667"/>
            <a:chExt cx="693541" cy="93761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2826424" y="4068667"/>
              <a:ext cx="477520" cy="937613"/>
              <a:chOff x="4759444" y="5679440"/>
              <a:chExt cx="477520" cy="937613"/>
            </a:xfrm>
          </p:grpSpPr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759444" y="5679440"/>
                <a:ext cx="477520" cy="488131"/>
              </a:xfrm>
              <a:prstGeom prst="line">
                <a:avLst/>
              </a:prstGeom>
              <a:ln w="15875" cap="rnd">
                <a:solidFill>
                  <a:srgbClr val="802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>
              <a:xfrm flipH="1">
                <a:off x="4774141" y="6167571"/>
                <a:ext cx="462823" cy="449482"/>
              </a:xfrm>
              <a:prstGeom prst="line">
                <a:avLst/>
              </a:prstGeom>
              <a:ln w="15875" cap="rnd">
                <a:solidFill>
                  <a:srgbClr val="802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Группа 78"/>
            <p:cNvGrpSpPr/>
            <p:nvPr/>
          </p:nvGrpSpPr>
          <p:grpSpPr>
            <a:xfrm>
              <a:off x="3042445" y="4068667"/>
              <a:ext cx="477520" cy="937613"/>
              <a:chOff x="4759444" y="5679440"/>
              <a:chExt cx="477520" cy="937613"/>
            </a:xfrm>
          </p:grpSpPr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4759444" y="5679440"/>
                <a:ext cx="477520" cy="488131"/>
              </a:xfrm>
              <a:prstGeom prst="line">
                <a:avLst/>
              </a:prstGeom>
              <a:ln w="15875" cap="rnd">
                <a:solidFill>
                  <a:srgbClr val="802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H="1">
                <a:off x="4774141" y="6167571"/>
                <a:ext cx="462823" cy="449482"/>
              </a:xfrm>
              <a:prstGeom prst="line">
                <a:avLst/>
              </a:prstGeom>
              <a:ln w="15875" cap="rnd">
                <a:solidFill>
                  <a:srgbClr val="8027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" name="Прямоугольник 89"/>
          <p:cNvSpPr/>
          <p:nvPr/>
        </p:nvSpPr>
        <p:spPr>
          <a:xfrm>
            <a:off x="6447611" y="3944138"/>
            <a:ext cx="38676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2018  году  проведено более 60 мероприятий</a:t>
            </a:r>
          </a:p>
          <a:p>
            <a:pPr>
              <a:lnSpc>
                <a:spcPct val="80000"/>
              </a:lnSpc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2019 год запланировано 63 мероприятия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9536" y="6430603"/>
            <a:ext cx="2625121" cy="338514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ВЫСТАВКАХ</a:t>
            </a:r>
            <a:endParaRPr lang="ru-RU" sz="16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22496" y="5122236"/>
            <a:ext cx="3755746" cy="865651"/>
          </a:xfrm>
          <a:prstGeom prst="rect">
            <a:avLst/>
          </a:prstGeom>
          <a:noFill/>
          <a:ln w="12700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3" rIns="91366" bIns="45683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7367" y="4966092"/>
            <a:ext cx="1521616" cy="292313"/>
          </a:xfrm>
          <a:prstGeom prst="rect">
            <a:avLst/>
          </a:prstGeom>
          <a:solidFill>
            <a:schemeClr val="bg1"/>
          </a:solidFill>
        </p:spPr>
        <p:txBody>
          <a:bodyPr wrap="square" lIns="91366" tIns="45683" rIns="91366" bIns="45683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040195"/>
            <a:r>
              <a:rPr lang="ru-RU" sz="1300" dirty="0" smtClean="0">
                <a:solidFill>
                  <a:srgbClr val="B17B63"/>
                </a:solidFill>
              </a:rPr>
              <a:t>Итоги за  2018 г.</a:t>
            </a:r>
            <a:endParaRPr lang="ru-RU" sz="1300" dirty="0">
              <a:solidFill>
                <a:srgbClr val="B17B63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601857" y="5122236"/>
            <a:ext cx="4186957" cy="939914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3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Поддержка оказана более </a:t>
            </a:r>
            <a:r>
              <a:rPr lang="ru-RU" altLang="ru-RU" sz="13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1 700</a:t>
            </a:r>
            <a:r>
              <a:rPr lang="en-US" altLang="ru-RU" sz="13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МСП,</a:t>
            </a:r>
          </a:p>
          <a:p>
            <a:r>
              <a:rPr lang="ru-RU" altLang="ru-RU" sz="13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sz="1300" dirty="0" err="1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altLang="ru-RU" sz="13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 более 1 000 МСП приняли участие обучающих мероприятиях </a:t>
            </a:r>
            <a:endParaRPr lang="ru-RU" sz="13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523830" y="6236186"/>
            <a:ext cx="3754412" cy="615797"/>
          </a:xfrm>
          <a:prstGeom prst="rect">
            <a:avLst/>
          </a:prstGeom>
          <a:noFill/>
          <a:ln w="12700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3" rIns="91366" bIns="45683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62201" y="6107245"/>
            <a:ext cx="1521616" cy="292313"/>
          </a:xfrm>
          <a:prstGeom prst="rect">
            <a:avLst/>
          </a:prstGeom>
          <a:solidFill>
            <a:schemeClr val="bg1"/>
          </a:solidFill>
        </p:spPr>
        <p:txBody>
          <a:bodyPr wrap="square" lIns="91366" tIns="45683" rIns="91366" bIns="45683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040195"/>
            <a:r>
              <a:rPr lang="ru-RU" sz="1300" dirty="0" smtClean="0">
                <a:solidFill>
                  <a:srgbClr val="B17B63"/>
                </a:solidFill>
              </a:rPr>
              <a:t>План на  2019 г.</a:t>
            </a:r>
            <a:endParaRPr lang="ru-RU" sz="1300" dirty="0">
              <a:solidFill>
                <a:srgbClr val="B17B63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5650300" y="6107245"/>
            <a:ext cx="3526648" cy="939914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3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Увеличение количества получателей поддержки до 2 140 МСП </a:t>
            </a:r>
          </a:p>
        </p:txBody>
      </p:sp>
      <p:sp>
        <p:nvSpPr>
          <p:cNvPr id="62" name="Стрелка вправо 61"/>
          <p:cNvSpPr/>
          <p:nvPr/>
        </p:nvSpPr>
        <p:spPr>
          <a:xfrm>
            <a:off x="697886" y="2528224"/>
            <a:ext cx="1885570" cy="609180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2936011" y="1800605"/>
            <a:ext cx="2178380" cy="605261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Стрелка вправо 69"/>
          <p:cNvSpPr/>
          <p:nvPr/>
        </p:nvSpPr>
        <p:spPr>
          <a:xfrm>
            <a:off x="5471183" y="1806750"/>
            <a:ext cx="1969155" cy="602614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5468715" y="2527024"/>
            <a:ext cx="1971623" cy="609412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7791057" y="1806750"/>
            <a:ext cx="1969155" cy="599426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>
          <a:xfrm>
            <a:off x="7791057" y="2527024"/>
            <a:ext cx="1969155" cy="609412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691675" y="4858563"/>
            <a:ext cx="4422716" cy="539648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право 76"/>
          <p:cNvSpPr/>
          <p:nvPr/>
        </p:nvSpPr>
        <p:spPr>
          <a:xfrm>
            <a:off x="691675" y="4127025"/>
            <a:ext cx="4422716" cy="539648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право 77"/>
          <p:cNvSpPr/>
          <p:nvPr/>
        </p:nvSpPr>
        <p:spPr>
          <a:xfrm>
            <a:off x="691463" y="5590101"/>
            <a:ext cx="4422928" cy="539648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691462" y="6324032"/>
            <a:ext cx="4422929" cy="539648"/>
          </a:xfrm>
          <a:prstGeom prst="rightArrow">
            <a:avLst>
              <a:gd name="adj1" fmla="val 100000"/>
              <a:gd name="adj2" fmla="val 0"/>
            </a:avLst>
          </a:prstGeom>
          <a:noFill/>
          <a:ln w="9525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94" tIns="45548" rIns="91094" bIns="4554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0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ый треугольник 48"/>
          <p:cNvSpPr/>
          <p:nvPr/>
        </p:nvSpPr>
        <p:spPr>
          <a:xfrm flipV="1">
            <a:off x="25" y="6"/>
            <a:ext cx="6111473" cy="602725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38381" y="2636073"/>
            <a:ext cx="613652" cy="61365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1" rIns="91079" bIns="45541" rtlCol="0" anchor="ctr"/>
          <a:lstStyle/>
          <a:p>
            <a:pPr algn="ctr"/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77" t="26460" r="74724" b="49348"/>
          <a:stretch>
            <a:fillRect/>
          </a:stretch>
        </p:blipFill>
        <p:spPr bwMode="auto">
          <a:xfrm>
            <a:off x="2570556" y="2268466"/>
            <a:ext cx="1325483" cy="132843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4030774" y="2517624"/>
            <a:ext cx="5049832" cy="978368"/>
          </a:xfrm>
          <a:prstGeom prst="rect">
            <a:avLst/>
          </a:prstGeom>
          <a:noFill/>
        </p:spPr>
        <p:txBody>
          <a:bodyPr wrap="square" lIns="91079" tIns="45541" rIns="91079" bIns="4554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Департамент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инвестиций и промышленности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Ярославской области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032001" y="3649402"/>
            <a:ext cx="4032448" cy="738302"/>
          </a:xfrm>
          <a:prstGeom prst="rect">
            <a:avLst/>
          </a:prstGeom>
          <a:ln>
            <a:noFill/>
          </a:ln>
        </p:spPr>
        <p:txBody>
          <a:bodyPr wrap="square" lIns="91079" tIns="45541" rIns="91079" bIns="45541">
            <a:spAutoFit/>
          </a:bodyPr>
          <a:lstStyle/>
          <a:p>
            <a:r>
              <a:rPr lang="ru-RU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150014, г. Ярославль, ул. Свободы, 62</a:t>
            </a:r>
            <a:endParaRPr lang="en-US" sz="14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 (4852) 40-19-03, факс: (4852) 40-01-54</a:t>
            </a:r>
            <a:endParaRPr lang="en-US" sz="14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е-</a:t>
            </a:r>
            <a:r>
              <a:rPr lang="en-US" sz="14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mail: der@yarregion.ru</a:t>
            </a:r>
            <a:endParaRPr lang="ru-RU" sz="14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032015" y="4903159"/>
            <a:ext cx="2565038" cy="461303"/>
          </a:xfrm>
          <a:prstGeom prst="rect">
            <a:avLst/>
          </a:prstGeom>
        </p:spPr>
        <p:txBody>
          <a:bodyPr wrap="none" lIns="91079" tIns="45541" rIns="91079" bIns="45541">
            <a:spAutoFit/>
          </a:bodyPr>
          <a:lstStyle/>
          <a:p>
            <a:r>
              <a:rPr lang="en-US" sz="240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www.yarregion.ru</a:t>
            </a:r>
            <a:endParaRPr lang="ru-RU" sz="2400" dirty="0">
              <a:solidFill>
                <a:srgbClr val="8A8A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122564" y="4759127"/>
            <a:ext cx="511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47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37624" y="444160"/>
            <a:ext cx="6281319" cy="60382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ЦЕНТР КОМПЛЕКСНОЙ ПОДДЕРЖКИ ПРЕДПРИНИМАТЕЛЬСТВА «МОЙ БИЗНЕС»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34" y="939270"/>
            <a:ext cx="2746006" cy="27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834" y="3149420"/>
            <a:ext cx="4576248" cy="1381921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112" tIns="45559" rIns="91112" bIns="45559" numCol="1" anchor="t" anchorCtr="0" compatLnSpc="1">
            <a:prstTxWarp prst="textNoShape">
              <a:avLst/>
            </a:prstTxWarp>
          </a:bodyPr>
          <a:lstStyle/>
          <a:p>
            <a:pPr defTabSz="911161">
              <a:defRPr/>
            </a:pPr>
            <a:endParaRPr lang="ru-RU" sz="19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1293" y="1548382"/>
            <a:ext cx="4474437" cy="298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9170" y="4576753"/>
            <a:ext cx="4071684" cy="511495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 Ярославль, ул. Свердлова</a:t>
            </a:r>
            <a:r>
              <a:rPr lang="ru-RU" sz="14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дом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 Д, 3 этаж,</a:t>
            </a:r>
          </a:p>
          <a:p>
            <a:r>
              <a:rPr lang="ru-RU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елефон </a:t>
            </a:r>
            <a:r>
              <a:rPr lang="en-US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(4852) 59-47-54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C:\Users\voroninev\Documents\Презентации МСП\map-mark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748" y="4620486"/>
            <a:ext cx="303422" cy="3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Изображение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0716" y="6566523"/>
            <a:ext cx="2492520" cy="390425"/>
          </a:xfrm>
          <a:prstGeom prst="rect">
            <a:avLst/>
          </a:prstGeom>
        </p:spPr>
      </p:pic>
      <p:sp>
        <p:nvSpPr>
          <p:cNvPr id="17" name="Прямоугольник 30"/>
          <p:cNvSpPr>
            <a:spLocks noChangeArrowheads="1"/>
          </p:cNvSpPr>
          <p:nvPr/>
        </p:nvSpPr>
        <p:spPr bwMode="auto">
          <a:xfrm>
            <a:off x="660949" y="3175984"/>
            <a:ext cx="4532018" cy="129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94" tIns="45548" rIns="91094" bIns="45548">
            <a:spAutoFit/>
          </a:bodyPr>
          <a:lstStyle/>
          <a:p>
            <a:pPr algn="ctr"/>
            <a:r>
              <a:rPr lang="ru-RU" sz="1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 в октябре 2018 года</a:t>
            </a:r>
          </a:p>
          <a:p>
            <a:pPr algn="ctr"/>
            <a:endParaRPr lang="ru-RU" sz="13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Удобная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и комфортная среда, где предприниматель может получить весь спектр качественных услуг и сервисов для ведения его бизнеса и для решения его бизнес-ситуации по принципу «одного окна»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113" y="5521232"/>
            <a:ext cx="2063040" cy="6763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1490" y="5495405"/>
            <a:ext cx="2439226" cy="53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047" y="5520692"/>
            <a:ext cx="1946098" cy="693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196" y="6560534"/>
            <a:ext cx="1851181" cy="402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7074" y="6213264"/>
            <a:ext cx="1269119" cy="9531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404" y="5480491"/>
            <a:ext cx="1868192" cy="6124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187" y="6506325"/>
            <a:ext cx="1004763" cy="51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8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036153" y="7008201"/>
            <a:ext cx="2495127" cy="4025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02744" y="527824"/>
            <a:ext cx="7289402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992608">
              <a:tabLst>
                <a:tab pos="1433945" algn="l"/>
              </a:tabLst>
            </a:pPr>
            <a:r>
              <a:rPr lang="ru-RU" alt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РЕГИОНАЛЬНАЯ ЛИЗИНГОВАЯ </a:t>
            </a:r>
            <a:r>
              <a:rPr lang="ru-RU" alt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КОМПАНИЯ</a:t>
            </a:r>
            <a:endParaRPr lang="en-US" alt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 descr="C:\Documents and Settings\Администратор\Рабочий стол\ЯР\18 фев\work\busman.png">
            <a:extLst>
              <a:ext uri="{FF2B5EF4-FFF2-40B4-BE49-F238E27FC236}">
                <a16:creationId xmlns:a16="http://schemas.microsoft.com/office/drawing/2014/main" xmlns="" id="{8D99EB11-7F13-4127-933D-5C8F63A98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1612" r="13966" b="12896"/>
          <a:stretch>
            <a:fillRect/>
          </a:stretch>
        </p:blipFill>
        <p:spPr bwMode="auto">
          <a:xfrm>
            <a:off x="6043122" y="4129088"/>
            <a:ext cx="547842" cy="641198"/>
          </a:xfrm>
          <a:prstGeom prst="rect">
            <a:avLst/>
          </a:prstGeom>
          <a:noFill/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E3EF599-1DF4-40FE-A2FC-15129B874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4419556"/>
              </p:ext>
            </p:extLst>
          </p:nvPr>
        </p:nvGraphicFramePr>
        <p:xfrm>
          <a:off x="515578" y="4098308"/>
          <a:ext cx="487198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698">
                  <a:extLst>
                    <a:ext uri="{9D8B030D-6E8A-4147-A177-3AD203B41FA5}">
                      <a16:colId xmlns:a16="http://schemas.microsoft.com/office/drawing/2014/main" xmlns="" val="1023887148"/>
                    </a:ext>
                  </a:extLst>
                </a:gridCol>
                <a:gridCol w="3167286">
                  <a:extLst>
                    <a:ext uri="{9D8B030D-6E8A-4147-A177-3AD203B41FA5}">
                      <a16:colId xmlns:a16="http://schemas.microsoft.com/office/drawing/2014/main" xmlns="" val="635077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A8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годовых – для российского оборудования</a:t>
                      </a:r>
                    </a:p>
                    <a:p>
                      <a:pPr algn="l"/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годовых для иностранного оборудования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871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финансирования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A8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млн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 до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млн 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80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Авансовый платеж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A8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стоимости предмета лизинга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62915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лизинга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A8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месяцев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3036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39A8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поручительства собственников, контролирующих более 50% долей/акций Лизингополучателя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04091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C9BDE1-0BEA-476A-B1CB-336277D42781}"/>
              </a:ext>
            </a:extLst>
          </p:cNvPr>
          <p:cNvSpPr txBox="1"/>
          <p:nvPr/>
        </p:nvSpPr>
        <p:spPr>
          <a:xfrm>
            <a:off x="5974716" y="1394260"/>
            <a:ext cx="193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лизинга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B43E859-C48D-4010-BE5C-E81606DD460D}"/>
              </a:ext>
            </a:extLst>
          </p:cNvPr>
          <p:cNvSpPr txBox="1"/>
          <p:nvPr/>
        </p:nvSpPr>
        <p:spPr>
          <a:xfrm>
            <a:off x="5931834" y="3290127"/>
            <a:ext cx="3668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лизингополучателю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3282982-E22B-4080-AA5D-62EECFF3C18C}"/>
              </a:ext>
            </a:extLst>
          </p:cNvPr>
          <p:cNvCxnSpPr/>
          <p:nvPr/>
        </p:nvCxnSpPr>
        <p:spPr>
          <a:xfrm>
            <a:off x="5974716" y="1853227"/>
            <a:ext cx="411953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BA7DE9F-A9D2-415B-9FBA-1E20A8BD9391}"/>
              </a:ext>
            </a:extLst>
          </p:cNvPr>
          <p:cNvCxnSpPr/>
          <p:nvPr/>
        </p:nvCxnSpPr>
        <p:spPr>
          <a:xfrm>
            <a:off x="5967004" y="3753354"/>
            <a:ext cx="411953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917C671-F212-4C7B-B43D-5A5222820806}"/>
              </a:ext>
            </a:extLst>
          </p:cNvPr>
          <p:cNvSpPr/>
          <p:nvPr/>
        </p:nvSpPr>
        <p:spPr>
          <a:xfrm>
            <a:off x="6719044" y="3778741"/>
            <a:ext cx="3375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Субъект индивидуального и малого предпринимательства (ИМП)**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Лизингополучатель осуществляет один или несколько видов деятельности, относящихся к приоритетным отраслям и видам экономической деятельности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B6E6D77-92BB-4A8A-A7DD-D205D84BDE61}"/>
              </a:ext>
            </a:extLst>
          </p:cNvPr>
          <p:cNvSpPr/>
          <p:nvPr/>
        </p:nvSpPr>
        <p:spPr>
          <a:xfrm>
            <a:off x="8193055" y="6502695"/>
            <a:ext cx="2062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Не менее 12 месяцев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B3B1945-BBD0-4C1D-84FE-4AA569559B05}"/>
              </a:ext>
            </a:extLst>
          </p:cNvPr>
          <p:cNvSpPr/>
          <p:nvPr/>
        </p:nvSpPr>
        <p:spPr>
          <a:xfrm>
            <a:off x="5909445" y="4770286"/>
            <a:ext cx="807170" cy="4154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050" b="1" dirty="0">
                <a:solidFill>
                  <a:srgbClr val="000000"/>
                </a:solidFill>
                <a:latin typeface="Arial" panose="020B0604020202020204" pitchFamily="34" charset="0"/>
              </a:rPr>
              <a:t>Профиль клиента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4796B9C-C0F2-490D-98CC-63E199DA87C0}"/>
              </a:ext>
            </a:extLst>
          </p:cNvPr>
          <p:cNvSpPr/>
          <p:nvPr/>
        </p:nvSpPr>
        <p:spPr>
          <a:xfrm>
            <a:off x="6159211" y="5561517"/>
            <a:ext cx="1566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Величина дохода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117A659-6F0B-4B1A-BAA8-3D46CD9A3B1F}"/>
              </a:ext>
            </a:extLst>
          </p:cNvPr>
          <p:cNvSpPr/>
          <p:nvPr/>
        </p:nvSpPr>
        <p:spPr>
          <a:xfrm>
            <a:off x="8192146" y="5545759"/>
            <a:ext cx="13341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До 800 млн руб.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B29FEFA-0FC5-468D-8FA5-A772D4B371FF}"/>
              </a:ext>
            </a:extLst>
          </p:cNvPr>
          <p:cNvSpPr/>
          <p:nvPr/>
        </p:nvSpPr>
        <p:spPr>
          <a:xfrm>
            <a:off x="5967004" y="5903667"/>
            <a:ext cx="171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Среднесписочная </a:t>
            </a:r>
          </a:p>
          <a:p>
            <a:pPr algn="r"/>
            <a:r>
              <a:rPr lang="ru-RU" sz="12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числ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сотрудников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41390DF-502B-4B6A-BE94-AD5EDAB0F528}"/>
              </a:ext>
            </a:extLst>
          </p:cNvPr>
          <p:cNvSpPr/>
          <p:nvPr/>
        </p:nvSpPr>
        <p:spPr>
          <a:xfrm>
            <a:off x="8192146" y="5995999"/>
            <a:ext cx="12857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До 100 человек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95953E8F-E4A5-4254-B3D8-4C04A5AC8A77}"/>
              </a:ext>
            </a:extLst>
          </p:cNvPr>
          <p:cNvSpPr/>
          <p:nvPr/>
        </p:nvSpPr>
        <p:spPr>
          <a:xfrm>
            <a:off x="6159083" y="6502695"/>
            <a:ext cx="1566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</a:rPr>
              <a:t>Срок регистрации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56DA0EB1-2470-4978-81DB-C959E2CE6506}"/>
              </a:ext>
            </a:extLst>
          </p:cNvPr>
          <p:cNvSpPr/>
          <p:nvPr/>
        </p:nvSpPr>
        <p:spPr>
          <a:xfrm>
            <a:off x="7797393" y="5586361"/>
            <a:ext cx="334887" cy="2273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9" name="Стрелка: вправо 48">
            <a:extLst>
              <a:ext uri="{FF2B5EF4-FFF2-40B4-BE49-F238E27FC236}">
                <a16:creationId xmlns:a16="http://schemas.microsoft.com/office/drawing/2014/main" xmlns="" id="{8F9EDE54-BF13-4F9C-9822-5BBEF2E636FE}"/>
              </a:ext>
            </a:extLst>
          </p:cNvPr>
          <p:cNvSpPr/>
          <p:nvPr/>
        </p:nvSpPr>
        <p:spPr>
          <a:xfrm>
            <a:off x="7797394" y="6026490"/>
            <a:ext cx="334887" cy="2273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0" name="Стрелка: вправо 49">
            <a:extLst>
              <a:ext uri="{FF2B5EF4-FFF2-40B4-BE49-F238E27FC236}">
                <a16:creationId xmlns:a16="http://schemas.microsoft.com/office/drawing/2014/main" xmlns="" id="{69B7A46F-73C1-4288-9123-985DFC6B0F83}"/>
              </a:ext>
            </a:extLst>
          </p:cNvPr>
          <p:cNvSpPr/>
          <p:nvPr/>
        </p:nvSpPr>
        <p:spPr>
          <a:xfrm>
            <a:off x="7797394" y="6527540"/>
            <a:ext cx="334887" cy="2273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658E829-49C3-4A0C-952C-A73CD843F561}"/>
              </a:ext>
            </a:extLst>
          </p:cNvPr>
          <p:cNvSpPr txBox="1"/>
          <p:nvPr/>
        </p:nvSpPr>
        <p:spPr>
          <a:xfrm>
            <a:off x="5778748" y="1963588"/>
            <a:ext cx="431550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Высокотехнологичное и инновационное 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оборудование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Медицинское оборудование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переработки и хранения с/х продукции</a:t>
            </a:r>
          </a:p>
          <a:p>
            <a:endParaRPr lang="ru-RU" sz="700" b="1" dirty="0" smtClean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(не бывшее в употреблении) оборудование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D7D64E2-3FC0-4E7C-A357-0A46ED0978F7}"/>
              </a:ext>
            </a:extLst>
          </p:cNvPr>
          <p:cNvSpPr txBox="1"/>
          <p:nvPr/>
        </p:nvSpPr>
        <p:spPr>
          <a:xfrm>
            <a:off x="502933" y="3290020"/>
            <a:ext cx="286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45D7EDAB-C839-47F1-A9FC-8D088E1CE576}"/>
              </a:ext>
            </a:extLst>
          </p:cNvPr>
          <p:cNvCxnSpPr/>
          <p:nvPr/>
        </p:nvCxnSpPr>
        <p:spPr>
          <a:xfrm>
            <a:off x="502933" y="3748987"/>
            <a:ext cx="411953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28B387DA-355E-434A-839F-443AC168B30A}"/>
              </a:ext>
            </a:extLst>
          </p:cNvPr>
          <p:cNvCxnSpPr>
            <a:cxnSpLocks/>
          </p:cNvCxnSpPr>
          <p:nvPr/>
        </p:nvCxnSpPr>
        <p:spPr>
          <a:xfrm>
            <a:off x="1242541" y="2479091"/>
            <a:ext cx="1296281" cy="0"/>
          </a:xfrm>
          <a:prstGeom prst="straightConnector1">
            <a:avLst/>
          </a:prstGeom>
          <a:ln w="19050">
            <a:solidFill>
              <a:srgbClr val="9C674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DC86EC7A-E1E9-46D2-94AD-F18E923E35BB}"/>
              </a:ext>
            </a:extLst>
          </p:cNvPr>
          <p:cNvCxnSpPr>
            <a:cxnSpLocks/>
          </p:cNvCxnSpPr>
          <p:nvPr/>
        </p:nvCxnSpPr>
        <p:spPr>
          <a:xfrm flipH="1">
            <a:off x="1242542" y="2383413"/>
            <a:ext cx="1289179" cy="0"/>
          </a:xfrm>
          <a:prstGeom prst="straightConnector1">
            <a:avLst/>
          </a:prstGeom>
          <a:ln w="19050">
            <a:solidFill>
              <a:srgbClr val="9C674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CF9C1E91-6EB7-42D3-A0CE-F9FEA7A954F7}"/>
              </a:ext>
            </a:extLst>
          </p:cNvPr>
          <p:cNvSpPr txBox="1"/>
          <p:nvPr/>
        </p:nvSpPr>
        <p:spPr>
          <a:xfrm>
            <a:off x="1170236" y="1781077"/>
            <a:ext cx="1459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в рамках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лизинговой сделки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EB7E2D8-ED79-4D5D-9D8F-BE1633E4B676}"/>
              </a:ext>
            </a:extLst>
          </p:cNvPr>
          <p:cNvSpPr txBox="1"/>
          <p:nvPr/>
        </p:nvSpPr>
        <p:spPr>
          <a:xfrm>
            <a:off x="1188663" y="2479091"/>
            <a:ext cx="1511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документов, авансовый взнос, лизинговые платежи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5A509D9E-12D9-4703-A675-A4355D51E18B}"/>
              </a:ext>
            </a:extLst>
          </p:cNvPr>
          <p:cNvCxnSpPr>
            <a:cxnSpLocks/>
          </p:cNvCxnSpPr>
          <p:nvPr/>
        </p:nvCxnSpPr>
        <p:spPr>
          <a:xfrm>
            <a:off x="3317158" y="2410711"/>
            <a:ext cx="1284659" cy="0"/>
          </a:xfrm>
          <a:prstGeom prst="straightConnector1">
            <a:avLst/>
          </a:prstGeom>
          <a:ln w="19050">
            <a:solidFill>
              <a:srgbClr val="9C674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8A88E76-9C6E-4C6B-B5A1-364C118AF561}"/>
              </a:ext>
            </a:extLst>
          </p:cNvPr>
          <p:cNvSpPr txBox="1"/>
          <p:nvPr/>
        </p:nvSpPr>
        <p:spPr>
          <a:xfrm>
            <a:off x="3432268" y="1931545"/>
            <a:ext cx="103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</a:t>
            </a: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D5EB71B-6253-41EB-AF2C-E85D3F4525F1}"/>
              </a:ext>
            </a:extLst>
          </p:cNvPr>
          <p:cNvSpPr txBox="1"/>
          <p:nvPr/>
        </p:nvSpPr>
        <p:spPr>
          <a:xfrm>
            <a:off x="363964" y="1583940"/>
            <a:ext cx="91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</a:t>
            </a:r>
          </a:p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0A302B8-8CA1-41A2-92C4-A8527FD48479}"/>
              </a:ext>
            </a:extLst>
          </p:cNvPr>
          <p:cNvSpPr txBox="1"/>
          <p:nvPr/>
        </p:nvSpPr>
        <p:spPr>
          <a:xfrm>
            <a:off x="2678907" y="1663738"/>
            <a:ext cx="57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РЛК</a:t>
            </a:r>
          </a:p>
        </p:txBody>
      </p:sp>
      <p:pic>
        <p:nvPicPr>
          <p:cNvPr id="73" name="Picture 2" descr="C:\Documents and Settings\Администратор\Рабочий стол\ЯР\18 фев\work\rlk.png">
            <a:extLst>
              <a:ext uri="{FF2B5EF4-FFF2-40B4-BE49-F238E27FC236}">
                <a16:creationId xmlns:a16="http://schemas.microsoft.com/office/drawing/2014/main" xmlns="" id="{ADB4A336-A115-45A3-8A6A-5C9E491D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266" r="5083" b="13176"/>
          <a:stretch>
            <a:fillRect/>
          </a:stretch>
        </p:blipFill>
        <p:spPr bwMode="auto">
          <a:xfrm>
            <a:off x="2659489" y="2104531"/>
            <a:ext cx="616614" cy="590584"/>
          </a:xfrm>
          <a:prstGeom prst="rect">
            <a:avLst/>
          </a:prstGeom>
          <a:noFill/>
        </p:spPr>
      </p:pic>
      <p:pic>
        <p:nvPicPr>
          <p:cNvPr id="74" name="Picture 3" descr="C:\Documents and Settings\Администратор\Рабочий стол\ЯР\18 фев\work\busman.png">
            <a:extLst>
              <a:ext uri="{FF2B5EF4-FFF2-40B4-BE49-F238E27FC236}">
                <a16:creationId xmlns:a16="http://schemas.microsoft.com/office/drawing/2014/main" xmlns="" id="{8BA1A79B-881E-41AB-9515-677F8A607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11612" r="13966" b="12896"/>
          <a:stretch>
            <a:fillRect/>
          </a:stretch>
        </p:blipFill>
        <p:spPr bwMode="auto">
          <a:xfrm>
            <a:off x="515578" y="2043368"/>
            <a:ext cx="604102" cy="707044"/>
          </a:xfrm>
          <a:prstGeom prst="rect">
            <a:avLst/>
          </a:prstGeom>
          <a:noFill/>
        </p:spPr>
      </p:pic>
      <p:pic>
        <p:nvPicPr>
          <p:cNvPr id="75" name="Picture 4" descr="C:\Documents and Settings\Администратор\Рабочий стол\ЯР\18 фев\work\fac.png">
            <a:extLst>
              <a:ext uri="{FF2B5EF4-FFF2-40B4-BE49-F238E27FC236}">
                <a16:creationId xmlns:a16="http://schemas.microsoft.com/office/drawing/2014/main" xmlns="" id="{BEF1CE2F-5007-4EBE-900A-05E04B629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5291" r="6164" b="12600"/>
          <a:stretch>
            <a:fillRect/>
          </a:stretch>
        </p:blipFill>
        <p:spPr bwMode="auto">
          <a:xfrm>
            <a:off x="4626116" y="2058076"/>
            <a:ext cx="725558" cy="716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5749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036153" y="7008201"/>
            <a:ext cx="2495127" cy="4025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5CE59E8-B23C-4F9F-A495-B78853B8AD3A}"/>
              </a:ext>
            </a:extLst>
          </p:cNvPr>
          <p:cNvSpPr txBox="1"/>
          <p:nvPr/>
        </p:nvSpPr>
        <p:spPr>
          <a:xfrm>
            <a:off x="3197135" y="1449691"/>
            <a:ext cx="3703438" cy="338548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ПОКАЗАТЕЛИ ДЕЯТЕЛЬНОСТИ РЛК</a:t>
            </a:r>
            <a:endParaRPr lang="ru-RU" alt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xmlns="" id="{DA6AF8B6-436A-40C9-98B3-953E49ACB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1521354"/>
              </p:ext>
            </p:extLst>
          </p:nvPr>
        </p:nvGraphicFramePr>
        <p:xfrm>
          <a:off x="522164" y="1922902"/>
          <a:ext cx="4302372" cy="3605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1310C83-6481-45F2-9217-2B24F6435524}"/>
              </a:ext>
            </a:extLst>
          </p:cNvPr>
          <p:cNvSpPr/>
          <p:nvPr/>
        </p:nvSpPr>
        <p:spPr>
          <a:xfrm>
            <a:off x="1429781" y="4519740"/>
            <a:ext cx="699324" cy="402568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38D957D-0816-4F21-9C49-5186BFFD43B2}"/>
              </a:ext>
            </a:extLst>
          </p:cNvPr>
          <p:cNvSpPr/>
          <p:nvPr/>
        </p:nvSpPr>
        <p:spPr>
          <a:xfrm>
            <a:off x="1240944" y="4616215"/>
            <a:ext cx="1076998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 кв.2018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2BF50BC-53DD-445E-820B-F1B86718420A}"/>
              </a:ext>
            </a:extLst>
          </p:cNvPr>
          <p:cNvSpPr/>
          <p:nvPr/>
        </p:nvSpPr>
        <p:spPr>
          <a:xfrm>
            <a:off x="2672397" y="4521145"/>
            <a:ext cx="699324" cy="402568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0FF180EA-802D-409D-A128-C12EDB8AB768}"/>
              </a:ext>
            </a:extLst>
          </p:cNvPr>
          <p:cNvSpPr/>
          <p:nvPr/>
        </p:nvSpPr>
        <p:spPr>
          <a:xfrm>
            <a:off x="3872351" y="4521145"/>
            <a:ext cx="699324" cy="402568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4763D31-7C3E-427A-9DF1-CA580F58506E}"/>
              </a:ext>
            </a:extLst>
          </p:cNvPr>
          <p:cNvSpPr/>
          <p:nvPr/>
        </p:nvSpPr>
        <p:spPr>
          <a:xfrm>
            <a:off x="2483560" y="4617620"/>
            <a:ext cx="1076998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4 кв.2018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4F5FF581-CE5E-46F2-89EB-71818EB47343}"/>
              </a:ext>
            </a:extLst>
          </p:cNvPr>
          <p:cNvSpPr/>
          <p:nvPr/>
        </p:nvSpPr>
        <p:spPr>
          <a:xfrm>
            <a:off x="3652616" y="4617619"/>
            <a:ext cx="1076998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2 кв.2019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9107C0AC-0A1F-417B-BB18-7EFBA6C1EF68}"/>
              </a:ext>
            </a:extLst>
          </p:cNvPr>
          <p:cNvSpPr/>
          <p:nvPr/>
        </p:nvSpPr>
        <p:spPr>
          <a:xfrm>
            <a:off x="1616709" y="4139726"/>
            <a:ext cx="325467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0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60D9C9B0-A6D7-488D-A1B2-A5D92092247A}"/>
              </a:ext>
            </a:extLst>
          </p:cNvPr>
          <p:cNvSpPr/>
          <p:nvPr/>
        </p:nvSpPr>
        <p:spPr>
          <a:xfrm>
            <a:off x="2571461" y="3564369"/>
            <a:ext cx="566594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345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8816EF5B-5505-4E46-8C01-1B1F94DB2B07}"/>
              </a:ext>
            </a:extLst>
          </p:cNvPr>
          <p:cNvSpPr/>
          <p:nvPr/>
        </p:nvSpPr>
        <p:spPr>
          <a:xfrm>
            <a:off x="3712604" y="2223943"/>
            <a:ext cx="553976" cy="209617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1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1002</a:t>
            </a:r>
            <a:endParaRPr lang="ru-RU" sz="1800" b="1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8C9F9819-88E3-411D-AAAE-1318E2F5E786}"/>
              </a:ext>
            </a:extLst>
          </p:cNvPr>
          <p:cNvSpPr/>
          <p:nvPr/>
        </p:nvSpPr>
        <p:spPr>
          <a:xfrm>
            <a:off x="698096" y="5861571"/>
            <a:ext cx="9433047" cy="93815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algn="ctr" defTabSz="734805">
              <a:lnSpc>
                <a:spcPct val="80000"/>
              </a:lnSpc>
            </a:pPr>
            <a:endParaRPr lang="ru-RU" sz="105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algn="ctr" defTabSz="734805">
              <a:lnSpc>
                <a:spcPct val="80000"/>
              </a:lnSpc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Всего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за период 3 квартал  2018 года – 2 квартал 2019 года: 64 сделки на сумму 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7792E209-5283-437E-996A-C6FE8BAB3A57}"/>
              </a:ext>
            </a:extLst>
          </p:cNvPr>
          <p:cNvSpPr/>
          <p:nvPr/>
        </p:nvSpPr>
        <p:spPr>
          <a:xfrm>
            <a:off x="5200701" y="2933894"/>
            <a:ext cx="3123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309"/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Количество рассматриваемых сделок по состоянию на 03.07.2019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4C6BD00-4192-4A45-83EE-7C7DB878B79B}"/>
              </a:ext>
            </a:extLst>
          </p:cNvPr>
          <p:cNvSpPr/>
          <p:nvPr/>
        </p:nvSpPr>
        <p:spPr>
          <a:xfrm>
            <a:off x="5214290" y="2155352"/>
            <a:ext cx="1617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309"/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План на 2019 год     </a:t>
            </a:r>
            <a:endParaRPr lang="ru-RU" altLang="ru-RU" sz="14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A4139748-20FF-4853-85C4-F2358551A37B}"/>
              </a:ext>
            </a:extLst>
          </p:cNvPr>
          <p:cNvSpPr/>
          <p:nvPr/>
        </p:nvSpPr>
        <p:spPr>
          <a:xfrm>
            <a:off x="8666271" y="3073707"/>
            <a:ext cx="1076998" cy="271173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6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18 ед.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78ECDCFC-53D7-4F32-8B15-36855A361679}"/>
              </a:ext>
            </a:extLst>
          </p:cNvPr>
          <p:cNvSpPr/>
          <p:nvPr/>
        </p:nvSpPr>
        <p:spPr>
          <a:xfrm>
            <a:off x="8381006" y="2174266"/>
            <a:ext cx="1580117" cy="344082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C0CE5DEC-9DC7-48CF-8E2E-A2EE9EFF0A26}"/>
              </a:ext>
            </a:extLst>
          </p:cNvPr>
          <p:cNvSpPr/>
          <p:nvPr/>
        </p:nvSpPr>
        <p:spPr>
          <a:xfrm>
            <a:off x="5200701" y="3725869"/>
            <a:ext cx="3024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309"/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Портфель заявок с реализацией в 3 квартале 2019 года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97EF6CC7-D6FF-4ECB-8D24-B54F4CA8E522}"/>
              </a:ext>
            </a:extLst>
          </p:cNvPr>
          <p:cNvSpPr/>
          <p:nvPr/>
        </p:nvSpPr>
        <p:spPr>
          <a:xfrm>
            <a:off x="4367504" y="6391088"/>
            <a:ext cx="2066653" cy="271173"/>
          </a:xfrm>
          <a:prstGeom prst="rect">
            <a:avLst/>
          </a:prstGeom>
        </p:spPr>
        <p:txBody>
          <a:bodyPr wrap="square" lIns="73479" tIns="36739" rIns="73479" bIns="36739" anchor="ctr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6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1002,5 млн. руб.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CE6823D0-586E-4CC8-BDFC-DBE9F8CE5291}"/>
              </a:ext>
            </a:extLst>
          </p:cNvPr>
          <p:cNvSpPr/>
          <p:nvPr/>
        </p:nvSpPr>
        <p:spPr>
          <a:xfrm>
            <a:off x="4266580" y="6292585"/>
            <a:ext cx="2167577" cy="428613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2ED58790-FC0D-4841-960E-95FAF4678E56}"/>
              </a:ext>
            </a:extLst>
          </p:cNvPr>
          <p:cNvSpPr/>
          <p:nvPr/>
        </p:nvSpPr>
        <p:spPr>
          <a:xfrm>
            <a:off x="8430581" y="3913581"/>
            <a:ext cx="1525289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4805">
              <a:lnSpc>
                <a:spcPct val="80000"/>
              </a:lnSpc>
            </a:pPr>
            <a:r>
              <a:rPr lang="ru-RU" sz="16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451 млн.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40017" y="2159475"/>
            <a:ext cx="1687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00309"/>
            <a:r>
              <a:rPr lang="ru-RU" altLang="ru-RU" sz="1600" b="1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1731 млн. руб.</a:t>
            </a: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8ECDCFC-53D7-4F32-8B15-36855A361679}"/>
              </a:ext>
            </a:extLst>
          </p:cNvPr>
          <p:cNvSpPr/>
          <p:nvPr/>
        </p:nvSpPr>
        <p:spPr>
          <a:xfrm>
            <a:off x="8381006" y="3019666"/>
            <a:ext cx="1580117" cy="344082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78ECDCFC-53D7-4F32-8B15-36855A361679}"/>
              </a:ext>
            </a:extLst>
          </p:cNvPr>
          <p:cNvSpPr/>
          <p:nvPr/>
        </p:nvSpPr>
        <p:spPr>
          <a:xfrm>
            <a:off x="8381745" y="3869165"/>
            <a:ext cx="1580117" cy="344082"/>
          </a:xfrm>
          <a:prstGeom prst="rect">
            <a:avLst/>
          </a:prstGeom>
          <a:noFill/>
          <a:ln w="9525">
            <a:solidFill>
              <a:srgbClr val="B17B63"/>
            </a:solidFill>
            <a:miter lim="800000"/>
            <a:headEnd/>
            <a:tailEnd/>
          </a:ln>
        </p:spPr>
        <p:txBody>
          <a:bodyPr vert="horz" wrap="square" lIns="73479" tIns="36739" rIns="73479" bIns="36739" numCol="1" anchor="t" anchorCtr="0" compatLnSpc="1">
            <a:prstTxWarp prst="textNoShape">
              <a:avLst/>
            </a:prstTxWarp>
          </a:bodyPr>
          <a:lstStyle/>
          <a:p>
            <a:pPr defTabSz="734805">
              <a:defRPr/>
            </a:pPr>
            <a:endParaRPr lang="ru-RU" sz="11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2744" y="527824"/>
            <a:ext cx="7289402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992608">
              <a:tabLst>
                <a:tab pos="1433945" algn="l"/>
              </a:tabLst>
            </a:pPr>
            <a:r>
              <a:rPr lang="ru-RU" alt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РЕГИОНАЛЬНАЯ ЛИЗИНГОВАЯ </a:t>
            </a:r>
            <a:r>
              <a:rPr lang="ru-RU" altLang="ru-RU" sz="17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КОМПАНИЯ</a:t>
            </a:r>
            <a:endParaRPr lang="en-US" altLang="ru-RU" sz="1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82204" y="424904"/>
            <a:ext cx="7289402" cy="60382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1042035"/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ФОНД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ПОДДЕРЖКИ МАЛОГО и СРЕДНЕГО ПРЕДПРИНИМАТЕЛЬСТВА  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2538388" y="1428482"/>
            <a:ext cx="5451935" cy="600288"/>
            <a:chOff x="1566464" y="1644506"/>
            <a:chExt cx="5278042" cy="600288"/>
          </a:xfrm>
        </p:grpSpPr>
        <p:sp>
          <p:nvSpPr>
            <p:cNvPr id="58" name="TextBox 57"/>
            <p:cNvSpPr txBox="1"/>
            <p:nvPr/>
          </p:nvSpPr>
          <p:spPr>
            <a:xfrm>
              <a:off x="1703672" y="1769666"/>
              <a:ext cx="1749045" cy="342250"/>
            </a:xfrm>
            <a:prstGeom prst="rect">
              <a:avLst/>
            </a:prstGeom>
            <a:noFill/>
          </p:spPr>
          <p:txBody>
            <a:bodyPr wrap="square" lIns="79869" tIns="39930" rIns="79869" bIns="39930" rtlCol="0" anchor="t">
              <a:spAutoFit/>
            </a:bodyPr>
            <a:lstStyle/>
            <a:p>
              <a:pPr algn="ctr" defTabSz="1042035"/>
              <a:r>
                <a:rPr lang="ru-RU" sz="1700" b="1" dirty="0">
                  <a:solidFill>
                    <a:srgbClr val="9C674E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Капитализация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401371" y="1660059"/>
              <a:ext cx="1390708" cy="584735"/>
            </a:xfrm>
            <a:prstGeom prst="rect">
              <a:avLst/>
            </a:prstGeom>
          </p:spPr>
          <p:txBody>
            <a:bodyPr wrap="none" lIns="91398" tIns="45700" rIns="91398" bIns="45700">
              <a:spAutoFit/>
            </a:bodyPr>
            <a:lstStyle/>
            <a:p>
              <a:pPr algn="r"/>
              <a:r>
                <a:rPr lang="ru-RU" sz="3200" b="1" dirty="0" smtClean="0">
                  <a:solidFill>
                    <a:srgbClr val="802723"/>
                  </a:solidFill>
                  <a:latin typeface="Arial" pitchFamily="34" charset="0"/>
                  <a:cs typeface="Arial" pitchFamily="34" charset="0"/>
                </a:rPr>
                <a:t>589,99</a:t>
              </a:r>
              <a:endParaRPr lang="ru-RU" sz="3200" dirty="0">
                <a:solidFill>
                  <a:srgbClr val="80272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06168" y="1836534"/>
              <a:ext cx="1538661" cy="251554"/>
            </a:xfrm>
            <a:prstGeom prst="rect">
              <a:avLst/>
            </a:prstGeom>
            <a:noFill/>
          </p:spPr>
          <p:txBody>
            <a:bodyPr wrap="square" lIns="91388" tIns="45695" rIns="91388" bIns="45695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1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1 </a:t>
              </a:r>
              <a:r>
                <a:rPr lang="ru-RU" sz="1100" b="1" dirty="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июля </a:t>
              </a:r>
              <a:r>
                <a:rPr lang="ru-RU" sz="11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 года</a:t>
              </a:r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163053" y="1791870"/>
              <a:ext cx="0" cy="35242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Прямоугольник 63"/>
            <p:cNvSpPr/>
            <p:nvPr/>
          </p:nvSpPr>
          <p:spPr>
            <a:xfrm>
              <a:off x="1566464" y="1644506"/>
              <a:ext cx="5278042" cy="58486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700" rIns="91398" bIns="45700"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03057" y="2148091"/>
            <a:ext cx="1735633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МИКРОЗАЙМЫ</a:t>
            </a:r>
            <a:endParaRPr lang="ru-RU" altLang="ru-RU" sz="1200" b="1" dirty="0" smtClean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78272" y="2772519"/>
            <a:ext cx="1316052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КРЕДИТНЫХ ПРОДУКТОВ </a:t>
            </a:r>
            <a:endParaRPr lang="ru-RU" sz="14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8924" y="2844527"/>
            <a:ext cx="28270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400896" y="2581908"/>
            <a:ext cx="995785" cy="338554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7,5%</a:t>
            </a:r>
            <a:endParaRPr lang="ru-RU" sz="36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87963" y="2844527"/>
            <a:ext cx="107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6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414772" y="2573744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тавка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420129" y="2854417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420138" y="3138595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082753" y="2148091"/>
            <a:ext cx="5304508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ПОРУЧИТЕЛЬСТВА ПО ДОГОВОРАМ ФИНАНСИРОВАНИЯ</a:t>
            </a:r>
            <a:endParaRPr lang="ru-RU" altLang="ru-RU" sz="1200" b="1" dirty="0" smtClean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48180" y="3636615"/>
            <a:ext cx="458259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ОБЕСПЕЧЕНИЕ:</a:t>
            </a:r>
            <a:endParaRPr lang="ru-RU" altLang="ru-RU" sz="1400" dirty="0" smtClean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48181" y="3918119"/>
            <a:ext cx="4582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ЗАЛОГ: транспортные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средства, оборудование, недвижимость (кроме жилой), товары в обороте, вновь приобретаемое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ПОРУЧИТЕЛЬСТВО: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лица, индивидуальные предприниматели, физические лица в возрасте от 21 года до пенсионного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524356" y="2538492"/>
            <a:ext cx="1533512" cy="954107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КРУПНЕЙШИХ</a:t>
            </a:r>
          </a:p>
          <a:p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ОРГАНИЗАЦИЙ </a:t>
            </a:r>
          </a:p>
          <a:p>
            <a:r>
              <a:rPr lang="ru-RU" sz="14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lang="ru-RU" sz="14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137184" y="2552137"/>
            <a:ext cx="1879605" cy="932681"/>
          </a:xfrm>
          <a:prstGeom prst="rect">
            <a:avLst/>
          </a:prstGeom>
          <a:noFill/>
          <a:ln w="12700">
            <a:solidFill>
              <a:srgbClr val="C39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147136" y="2844527"/>
            <a:ext cx="48128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802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2000" b="1" dirty="0">
              <a:solidFill>
                <a:srgbClr val="8027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031320" y="2554821"/>
            <a:ext cx="766557" cy="338554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</a:t>
            </a:r>
            <a:endParaRPr lang="ru-RU" sz="24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032228" y="2841764"/>
            <a:ext cx="1345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1600" dirty="0">
              <a:solidFill>
                <a:srgbClr val="9C6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114258" y="3951658"/>
            <a:ext cx="4307844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200" dirty="0" smtClean="0">
                <a:latin typeface="Arial" pitchFamily="34" charset="0"/>
                <a:cs typeface="Arial" pitchFamily="34" charset="0"/>
              </a:rPr>
              <a:t>не более 70% от суммы финансирования </a:t>
            </a:r>
            <a:endParaRPr lang="ru-RU" altLang="ru-RU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082752" y="3639737"/>
            <a:ext cx="189350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ОБЕСПЕЧЕНИЕ:</a:t>
            </a:r>
            <a:endParaRPr lang="ru-RU" altLang="ru-RU" sz="1400" dirty="0" smtClean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114258" y="4173106"/>
            <a:ext cx="405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 менее 30 % от суммы финансирования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758075" y="1536636"/>
            <a:ext cx="501976" cy="430847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b="1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100" b="1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лн.</a:t>
            </a:r>
            <a:endParaRPr lang="ru-RU" sz="1100" b="1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100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1960" y="3139967"/>
            <a:ext cx="1624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32979" y="3145357"/>
            <a:ext cx="1872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38,5 </a:t>
            </a:r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600" dirty="0" smtClean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sz="1600" dirty="0">
                <a:solidFill>
                  <a:srgbClr val="9C6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057868" y="2541511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тавка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7055859" y="2837354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057868" y="3150051"/>
            <a:ext cx="904130" cy="338554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23206" y="2579377"/>
            <a:ext cx="1879605" cy="905442"/>
          </a:xfrm>
          <a:prstGeom prst="rect">
            <a:avLst/>
          </a:prstGeom>
          <a:noFill/>
          <a:ln w="12700">
            <a:solidFill>
              <a:srgbClr val="C39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5CE59E8-B23C-4F9F-A495-B78853B8AD3A}"/>
              </a:ext>
            </a:extLst>
          </p:cNvPr>
          <p:cNvSpPr txBox="1"/>
          <p:nvPr/>
        </p:nvSpPr>
        <p:spPr>
          <a:xfrm>
            <a:off x="3594441" y="5104871"/>
            <a:ext cx="3586675" cy="307771"/>
          </a:xfrm>
          <a:prstGeom prst="rect">
            <a:avLst/>
          </a:prstGeom>
          <a:noFill/>
        </p:spPr>
        <p:txBody>
          <a:bodyPr wrap="none" lIns="91434" tIns="45717" rIns="91434" bIns="45717" rtlCol="0" anchor="ctr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ПОКАЗАТЕЛИ ДЕЯТЕЛЬНОСТИ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ФОНДА</a:t>
            </a:r>
            <a:endParaRPr lang="ru-RU" alt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4" name="Таблица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3069848"/>
              </p:ext>
            </p:extLst>
          </p:nvPr>
        </p:nvGraphicFramePr>
        <p:xfrm>
          <a:off x="1499346" y="5467882"/>
          <a:ext cx="7776864" cy="17329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448272"/>
                <a:gridCol w="2592288"/>
              </a:tblGrid>
              <a:tr h="281253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Предоставлено</a:t>
                      </a:r>
                      <a:r>
                        <a:rPr lang="ru-RU" sz="1200" b="1" kern="1200" baseline="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займов</a:t>
                      </a:r>
                      <a:endParaRPr lang="ru-RU" sz="1200" b="1" kern="1200" dirty="0">
                        <a:solidFill>
                          <a:srgbClr val="9C674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Предоставлено поручительств</a:t>
                      </a:r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790">
                <a:tc>
                  <a:txBody>
                    <a:bodyPr/>
                    <a:lstStyle/>
                    <a:p>
                      <a:pPr marL="0" algn="ctr" defTabSz="1039647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итогам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года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107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займов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177,58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поручительств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149,11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1314">
                <a:tc>
                  <a:txBody>
                    <a:bodyPr/>
                    <a:lstStyle/>
                    <a:p>
                      <a:pPr marL="0" algn="ctr" defTabSz="1039647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итогам </a:t>
                      </a:r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200" b="1" kern="1200" baseline="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полугодия</a:t>
                      </a:r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2019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года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займа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81,35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поручительств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88,72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5570">
                <a:tc>
                  <a:txBody>
                    <a:bodyPr/>
                    <a:lstStyle/>
                    <a:p>
                      <a:pPr marL="0" algn="ctr" defTabSz="1039647" rtl="0" eaLnBrk="1" latinLnBrk="0" hangingPunct="1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Планируется по итогам </a:t>
                      </a:r>
                      <a:r>
                        <a:rPr lang="ru-RU" sz="12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года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займов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172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2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поручительств</a:t>
                      </a:r>
                    </a:p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155 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 руб.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36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2222369" y="2082009"/>
            <a:ext cx="6156174" cy="5838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567293" y="1580404"/>
            <a:ext cx="7739847" cy="326861"/>
          </a:xfrm>
          <a:prstGeom prst="rect">
            <a:avLst/>
          </a:prstGeom>
          <a:noFill/>
        </p:spPr>
        <p:txBody>
          <a:bodyPr wrap="square" lIns="79869" tIns="39930" rIns="79869" bIns="39930" rtlCol="0" anchor="t">
            <a:spAutoFit/>
          </a:bodyPr>
          <a:lstStyle/>
          <a:p>
            <a:pPr defTabSz="1042035"/>
            <a:r>
              <a:rPr lang="ru-RU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Общий объем кредитования </a:t>
            </a:r>
            <a:r>
              <a:rPr lang="ru-RU" sz="1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СМиСП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</a:t>
            </a:r>
            <a:r>
              <a:rPr lang="ru-RU" sz="1600" b="1" dirty="0" smtClean="0">
                <a:solidFill>
                  <a:srgbClr val="B17B6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2018 году </a:t>
            </a: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составил </a:t>
            </a:r>
            <a:r>
              <a:rPr lang="ru-RU" sz="1600" b="1" dirty="0" smtClean="0">
                <a:solidFill>
                  <a:srgbClr val="B17B6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55,8 </a:t>
            </a:r>
            <a:r>
              <a:rPr lang="ru-RU" sz="1600" b="1" dirty="0" err="1" smtClean="0">
                <a:solidFill>
                  <a:srgbClr val="B17B6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млрд.руб</a:t>
            </a:r>
            <a:r>
              <a:rPr lang="ru-RU" sz="1600" b="1" dirty="0" smtClean="0">
                <a:solidFill>
                  <a:srgbClr val="B17B6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1600" b="1" dirty="0">
              <a:solidFill>
                <a:srgbClr val="B17B63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2369" y="2211762"/>
            <a:ext cx="2664297" cy="342250"/>
          </a:xfrm>
          <a:prstGeom prst="rect">
            <a:avLst/>
          </a:prstGeom>
          <a:noFill/>
        </p:spPr>
        <p:txBody>
          <a:bodyPr wrap="square" lIns="79869" tIns="39930" rIns="79869" bIns="39930" rtlCol="0" anchor="t">
            <a:spAutoFit/>
          </a:bodyPr>
          <a:lstStyle/>
          <a:p>
            <a:pPr algn="ctr" defTabSz="1042035"/>
            <a:r>
              <a:rPr lang="ru-RU" sz="1700" b="1" dirty="0">
                <a:solidFill>
                  <a:srgbClr val="B17B6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Собственный капитал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204" y="559822"/>
            <a:ext cx="7289402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1042035"/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 БАНК</a:t>
            </a: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98428" y="6546853"/>
            <a:ext cx="6408712" cy="252237"/>
          </a:xfrm>
          <a:prstGeom prst="rect">
            <a:avLst/>
          </a:prstGeom>
        </p:spPr>
        <p:txBody>
          <a:bodyPr wrap="square" lIns="91304" tIns="45651" rIns="91304" bIns="45651" anchor="ctr">
            <a:spAutoFit/>
          </a:bodyPr>
          <a:lstStyle/>
          <a:p>
            <a:pPr defTabSz="1039647">
              <a:lnSpc>
                <a:spcPct val="80000"/>
              </a:lnSpc>
            </a:pPr>
            <a:r>
              <a:rPr lang="ru-RU" sz="1300" i="1" kern="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Расширение доступа субъектов МСП к льготным финансовым ресурсам</a:t>
            </a:r>
            <a:endParaRPr lang="ru-RU" sz="1300" i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1335017" y="6540967"/>
            <a:ext cx="1398632" cy="264000"/>
          </a:xfrm>
          <a:prstGeom prst="rightArrow">
            <a:avLst>
              <a:gd name="adj1" fmla="val 100000"/>
              <a:gd name="adj2" fmla="val 25580"/>
            </a:avLst>
          </a:prstGeom>
          <a:solidFill>
            <a:srgbClr val="C3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2" tIns="35972" rIns="35972" bIns="35972" rtlCol="0" anchor="ctr"/>
          <a:lstStyle/>
          <a:p>
            <a:pPr algn="ctr" defTabSz="1042403"/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66180" y="3606486"/>
            <a:ext cx="2952651" cy="710321"/>
          </a:xfrm>
          <a:prstGeom prst="rect">
            <a:avLst/>
          </a:prstGeom>
          <a:noFill/>
          <a:ln w="12700">
            <a:solidFill>
              <a:srgbClr val="C39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8" tIns="45605" rIns="91208" bIns="45605" rtlCol="0" anchor="ctr"/>
          <a:lstStyle/>
          <a:p>
            <a:pPr algn="ctr" defTabSz="1039831"/>
            <a:endParaRPr lang="ru-RU">
              <a:solidFill>
                <a:srgbClr val="35903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flipH="1">
            <a:off x="799805" y="3724841"/>
            <a:ext cx="3281922" cy="492368"/>
          </a:xfrm>
          <a:prstGeom prst="rect">
            <a:avLst/>
          </a:prstGeom>
        </p:spPr>
        <p:txBody>
          <a:bodyPr wrap="square" lIns="91366" tIns="45683" rIns="91366" bIns="45683">
            <a:spAutoFit/>
          </a:bodyPr>
          <a:lstStyle/>
          <a:p>
            <a:pPr defTabSz="1039831"/>
            <a:r>
              <a:rPr lang="ru-RU" sz="1300" b="1" dirty="0">
                <a:solidFill>
                  <a:srgbClr val="B17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МСП БАНКА</a:t>
            </a:r>
            <a:endParaRPr lang="en-US" sz="1300" b="1" dirty="0">
              <a:solidFill>
                <a:srgbClr val="B17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39831"/>
            <a:r>
              <a:rPr lang="ru-RU" sz="1300" b="1" dirty="0">
                <a:solidFill>
                  <a:srgbClr val="B17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300" b="1" dirty="0">
                <a:solidFill>
                  <a:srgbClr val="B17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B17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ЯРОСЛАВЛЕ</a:t>
            </a:r>
            <a:endParaRPr lang="ru-RU" sz="1400" b="1" dirty="0">
              <a:solidFill>
                <a:srgbClr val="B17B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oskova\AppData\Local\Microsoft\Windows\Temporary Internet Files\Content.Outlook\CHXBCAY8\мсп бан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66"/>
          <a:stretch>
            <a:fillRect/>
          </a:stretch>
        </p:blipFill>
        <p:spPr bwMode="auto">
          <a:xfrm>
            <a:off x="655789" y="4411517"/>
            <a:ext cx="2963042" cy="17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40770" y="3961644"/>
            <a:ext cx="102333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4817426" y="2082010"/>
            <a:ext cx="981274" cy="584735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pPr algn="r"/>
            <a:r>
              <a:rPr lang="ru-RU" sz="3200" b="1" dirty="0" smtClean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20,6</a:t>
            </a:r>
            <a:endParaRPr lang="ru-RU" sz="3200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95735" y="2158953"/>
            <a:ext cx="593347" cy="430847"/>
          </a:xfrm>
          <a:prstGeom prst="rect">
            <a:avLst/>
          </a:prstGeom>
        </p:spPr>
        <p:txBody>
          <a:bodyPr wrap="none" lIns="91398" tIns="45700" rIns="91398" bIns="45700">
            <a:spAutoFit/>
          </a:bodyPr>
          <a:lstStyle/>
          <a:p>
            <a:r>
              <a:rPr lang="ru-RU" sz="1100" b="1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млрд.</a:t>
            </a:r>
          </a:p>
          <a:p>
            <a:r>
              <a:rPr lang="ru-RU" sz="1100" b="1" dirty="0">
                <a:solidFill>
                  <a:srgbClr val="802723"/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1100" dirty="0">
              <a:solidFill>
                <a:srgbClr val="80272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74519" y="2252060"/>
            <a:ext cx="1897040" cy="244632"/>
          </a:xfrm>
          <a:prstGeom prst="rect">
            <a:avLst/>
          </a:prstGeom>
          <a:noFill/>
        </p:spPr>
        <p:txBody>
          <a:bodyPr wrap="square" lIns="91388" tIns="45695" rIns="91388" bIns="45695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</a:t>
            </a: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sz="11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года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6552730" y="2206674"/>
            <a:ext cx="0" cy="3524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699" y="3548326"/>
            <a:ext cx="6007110" cy="26986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66180" y="2826603"/>
            <a:ext cx="9577064" cy="449972"/>
          </a:xfrm>
          <a:prstGeom prst="rect">
            <a:avLst/>
          </a:prstGeom>
          <a:noFill/>
        </p:spPr>
        <p:txBody>
          <a:bodyPr wrap="square" lIns="79869" tIns="39930" rIns="79869" bIns="39930" rtlCol="0" anchor="t">
            <a:spAutoFit/>
          </a:bodyPr>
          <a:lstStyle/>
          <a:p>
            <a:pPr defTabSz="1042035"/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Общий </a:t>
            </a:r>
            <a:r>
              <a:rPr lang="ru-RU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объем </a:t>
            </a:r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кредитной поддержки субъектов МСП Ярославской области на 01.07.2019 г. – 45 млн. руб. </a:t>
            </a:r>
          </a:p>
          <a:p>
            <a:pPr defTabSz="1042035"/>
            <a:r>
              <a:rPr lang="ru-RU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Плановое значение по доведению льготного финансирования в 2019 г. – 275 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1077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62446" y="1993900"/>
            <a:ext cx="4286250" cy="2573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891" name="Номер слайда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38225" eaLnBrk="1" fontAlgn="base" hangingPunct="1">
              <a:spcBef>
                <a:spcPct val="0"/>
              </a:spcBef>
              <a:spcAft>
                <a:spcPct val="0"/>
              </a:spcAft>
            </a:pPr>
            <a:fld id="{735BDE52-7C23-4018-AACA-A86E7429FECD}" type="slidenum">
              <a:rPr lang="ru-RU" altLang="ru-RU" sz="1400" smtClean="0">
                <a:solidFill>
                  <a:srgbClr val="8A8A89"/>
                </a:solidFill>
              </a:rPr>
              <a:pPr defTabSz="1038225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z="1400" smtClean="0">
              <a:solidFill>
                <a:srgbClr val="8A8A89"/>
              </a:solidFill>
            </a:endParaRPr>
          </a:p>
        </p:txBody>
      </p:sp>
      <p:sp>
        <p:nvSpPr>
          <p:cNvPr id="37892" name="TextBox 39"/>
          <p:cNvSpPr txBox="1">
            <a:spLocks noChangeArrowheads="1"/>
          </p:cNvSpPr>
          <p:nvPr/>
        </p:nvSpPr>
        <p:spPr bwMode="auto">
          <a:xfrm>
            <a:off x="882204" y="545168"/>
            <a:ext cx="5527675" cy="3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1" tIns="40057" rIns="80111" bIns="40057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38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700" dirty="0" smtClean="0"/>
              <a:t>ФОНД РАЗВИТИЯ ПРОМЫШЛЕННОСТИ и АПК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5513388" y="1993900"/>
          <a:ext cx="4410075" cy="3305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925"/>
                <a:gridCol w="1216229"/>
                <a:gridCol w="1572921"/>
              </a:tblGrid>
              <a:tr h="22560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займа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займа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проекта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60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МАРКИРОВКА ЛЕКАРСТВ</a:t>
                      </a:r>
                    </a:p>
                  </a:txBody>
                  <a:tcPr marL="91438" marR="91438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4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5-50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60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ЦИФРОВИЗАЦИЯ</a:t>
                      </a:r>
                    </a:p>
                  </a:txBody>
                  <a:tcPr marL="91438" marR="91438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20-500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608">
                <a:tc gridSpan="3"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000" b="1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СТАНКОСТРОЕНИЕ</a:t>
                      </a:r>
                      <a:endParaRPr lang="ru-RU" sz="1000" b="1" dirty="0">
                        <a:solidFill>
                          <a:srgbClr val="9C674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50-500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62,5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60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ЛИЗИНГОВЫЕ ПРОЕКТЫ</a:t>
                      </a:r>
                    </a:p>
                  </a:txBody>
                  <a:tcPr marL="91438" marR="91438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5-500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780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КОНВЕРСИЯ</a:t>
                      </a:r>
                    </a:p>
                  </a:txBody>
                  <a:tcPr marL="91438" marR="91438" marT="45731" marB="45731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80-750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72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ПРОИЗВОДИТЕЛЬНОСТИ ТРУДА</a:t>
                      </a:r>
                    </a:p>
                  </a:txBody>
                  <a:tcPr marL="91438" marR="91438" marT="45731" marB="4573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274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50-300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руб.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лет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62,5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</a:t>
                      </a:r>
                    </a:p>
                  </a:txBody>
                  <a:tcPr marL="91438" marR="91438" marT="45731" marB="4573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489575" y="1422400"/>
            <a:ext cx="2643188" cy="523875"/>
          </a:xfrm>
          <a:prstGeom prst="rect">
            <a:avLst/>
          </a:prstGeom>
          <a:noFill/>
        </p:spPr>
        <p:txBody>
          <a:bodyPr lIns="91398" tIns="45700" rIns="91398" bIns="4570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  <a:r>
              <a:rPr lang="ru-RU" sz="12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Льготные займы (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от 1 до 5%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37953" name="TextBox 23"/>
          <p:cNvSpPr txBox="1">
            <a:spLocks noChangeArrowheads="1"/>
          </p:cNvSpPr>
          <p:nvPr/>
        </p:nvSpPr>
        <p:spPr bwMode="auto">
          <a:xfrm>
            <a:off x="5418138" y="5353050"/>
            <a:ext cx="46434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38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300" smtClean="0">
                <a:solidFill>
                  <a:srgbClr val="9C674E"/>
                </a:solidFill>
              </a:rPr>
              <a:t>Программа «Совместные займы» с региональным ФРП </a:t>
            </a:r>
          </a:p>
          <a:p>
            <a:pPr algn="ctr" defTabSz="1038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A6A6A6"/>
                </a:solidFill>
              </a:rPr>
              <a:t>(Софинансирование 30% / 70%)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51488" y="5853113"/>
          <a:ext cx="4410075" cy="1244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925"/>
                <a:gridCol w="1216229"/>
                <a:gridCol w="1572921"/>
              </a:tblGrid>
              <a:tr h="22576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займа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Срок займа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Бюджет проекта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7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ПРОЕКТЫ РАЗВИТИЯ</a:t>
                      </a:r>
                    </a:p>
                  </a:txBody>
                  <a:tcPr marL="91438" marR="91438" marT="45764" marB="45764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4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20-100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576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КОМПЛЕКТУЮЩИЕ ИЗДЕЛИЯ</a:t>
                      </a:r>
                    </a:p>
                  </a:txBody>
                  <a:tcPr marL="91438" marR="91438" marT="45764" marB="45764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20-100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лет</a:t>
                      </a: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25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млн руб.</a:t>
                      </a:r>
                    </a:p>
                  </a:txBody>
                  <a:tcPr marL="91438" marR="91438" marT="45764" marB="4576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2971" y="1422400"/>
            <a:ext cx="4046537" cy="523875"/>
          </a:xfrm>
          <a:prstGeom prst="rect">
            <a:avLst/>
          </a:prstGeom>
          <a:noFill/>
        </p:spPr>
        <p:txBody>
          <a:bodyPr lIns="91398" tIns="45700" rIns="91398" bIns="45700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АГРОПРОМЫШЛЕННЫЙ КОМПЛЕКС</a:t>
            </a:r>
            <a:endParaRPr lang="ru-RU" sz="1200" b="1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Целевые займы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7,25%, </a:t>
            </a:r>
            <a:r>
              <a:rPr lang="ru-RU" sz="14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срок </a:t>
            </a:r>
            <a:r>
              <a:rPr lang="ru-RU" sz="14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до 12 месяцев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3559" y="1993900"/>
            <a:ext cx="44291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Целевые заемные средства предприятиям агропромышленного комплекса выдаются на закупку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Зерна;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Муки, произведенной в Ярославской области;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Овощей для консервирования;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Сырья (шоколадной массы); 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Сельскохозяйственного сырья;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Рыбопосадочного материала и специализированных кормов для выращивания </a:t>
            </a:r>
            <a:r>
              <a:rPr lang="ru-RU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аквакультуры</a:t>
            </a: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Рыбы для переработки;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Молока, закупленного в Ярославской области;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Сушенных овощей, цикория, гороха, грибов, ягод;</a:t>
            </a:r>
          </a:p>
          <a:p>
            <a:pPr defTabSz="10382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 Сырья для производства чая и кофе.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721723"/>
              </p:ext>
            </p:extLst>
          </p:nvPr>
        </p:nvGraphicFramePr>
        <p:xfrm>
          <a:off x="722909" y="5398576"/>
          <a:ext cx="4357686" cy="17002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2562"/>
                <a:gridCol w="1452562"/>
                <a:gridCol w="1452562"/>
              </a:tblGrid>
              <a:tr h="305044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АПК</a:t>
                      </a:r>
                      <a:endParaRPr lang="ru-RU" sz="1400" b="1" kern="1200" dirty="0">
                        <a:solidFill>
                          <a:srgbClr val="9C674E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ФРП</a:t>
                      </a:r>
                    </a:p>
                  </a:txBody>
                  <a:tcPr marL="91439" marR="91439" marT="45757" marB="4575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95887">
                <a:tc>
                  <a:txBody>
                    <a:bodyPr/>
                    <a:lstStyle/>
                    <a:p>
                      <a:pPr marL="0" algn="ctr" defTabSz="1039647" rtl="0" eaLnBrk="1" latinLnBrk="0" hangingPunct="1"/>
                      <a:r>
                        <a:rPr lang="ru-RU" sz="11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Выдано займов по итогу 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</a:t>
                      </a:r>
                      <a:r>
                        <a:rPr lang="ru-RU" sz="11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года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566 </a:t>
                      </a:r>
                    </a:p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10,5 </a:t>
                      </a:r>
                    </a:p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9282">
                <a:tc>
                  <a:txBody>
                    <a:bodyPr/>
                    <a:lstStyle/>
                    <a:p>
                      <a:pPr marL="0" algn="ctr" defTabSz="1039647" rtl="0" eaLnBrk="1" latinLnBrk="0" hangingPunct="1"/>
                      <a:r>
                        <a:rPr lang="ru-RU" sz="11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Цель в 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</a:t>
                      </a:r>
                      <a:r>
                        <a:rPr lang="ru-RU" sz="1100" b="1" kern="1200" dirty="0" smtClean="0">
                          <a:solidFill>
                            <a:srgbClr val="9C674E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году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650 </a:t>
                      </a:r>
                    </a:p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</a:t>
                      </a:r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46,5 </a:t>
                      </a:r>
                    </a:p>
                    <a:p>
                      <a:pPr algn="ctr"/>
                      <a:r>
                        <a:rPr lang="ru-RU" sz="1200" b="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млн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руб.</a:t>
                      </a:r>
                    </a:p>
                  </a:txBody>
                  <a:tcPr marL="91439" marR="91439" marT="45757" marB="4575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000" name="TextBox 31"/>
          <p:cNvSpPr txBox="1">
            <a:spLocks noChangeArrowheads="1"/>
          </p:cNvSpPr>
          <p:nvPr/>
        </p:nvSpPr>
        <p:spPr bwMode="auto">
          <a:xfrm>
            <a:off x="1080096" y="4973126"/>
            <a:ext cx="364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0382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smtClean="0">
                <a:solidFill>
                  <a:srgbClr val="9C674E"/>
                </a:solidFill>
              </a:rPr>
              <a:t>РЕЗУЛЬТАТЫ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38181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Номер слайда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922" b="15642"/>
          <a:stretch/>
        </p:blipFill>
        <p:spPr>
          <a:xfrm>
            <a:off x="666181" y="1692400"/>
            <a:ext cx="3574378" cy="21602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82204" y="574496"/>
            <a:ext cx="2176833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pPr defTabSz="1040195"/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ЭКСПОРТА</a:t>
            </a: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04600" y="6704065"/>
            <a:ext cx="6522248" cy="412281"/>
          </a:xfrm>
          <a:prstGeom prst="rect">
            <a:avLst/>
          </a:prstGeom>
        </p:spPr>
        <p:txBody>
          <a:bodyPr wrap="square" lIns="91304" tIns="45651" rIns="91304" bIns="45651">
            <a:spAutoFit/>
          </a:bodyPr>
          <a:lstStyle/>
          <a:p>
            <a:pPr defTabSz="1039647">
              <a:lnSpc>
                <a:spcPct val="80000"/>
              </a:lnSpc>
            </a:pPr>
            <a:r>
              <a:rPr lang="ru-RU" sz="1300" i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Формирование сервисной модели предоставления поддержки СМП,</a:t>
            </a:r>
          </a:p>
          <a:p>
            <a:pPr defTabSz="1039647">
              <a:lnSpc>
                <a:spcPct val="80000"/>
              </a:lnSpc>
            </a:pPr>
            <a:r>
              <a:rPr lang="ru-RU" sz="1300" i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 т.ч. модернизация системы поддержки экспортеров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1821990" y="6755953"/>
            <a:ext cx="1182608" cy="264000"/>
          </a:xfrm>
          <a:prstGeom prst="rightArrow">
            <a:avLst>
              <a:gd name="adj1" fmla="val 100000"/>
              <a:gd name="adj2" fmla="val 25580"/>
            </a:avLst>
          </a:prstGeom>
          <a:solidFill>
            <a:srgbClr val="C39A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72" tIns="35972" rIns="35972" bIns="35972"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Задача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66180" y="4475049"/>
            <a:ext cx="3574379" cy="1595107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112" tIns="45559" rIns="91112" bIns="45559" numCol="1" anchor="t" anchorCtr="0" compatLnSpc="1">
            <a:prstTxWarp prst="textNoShape">
              <a:avLst/>
            </a:prstTxWarp>
          </a:bodyPr>
          <a:lstStyle/>
          <a:p>
            <a:pPr defTabSz="911161">
              <a:defRPr/>
            </a:pPr>
            <a:endParaRPr lang="ru-RU" sz="1900" ker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806041" y="1745753"/>
            <a:ext cx="5160348" cy="1866316"/>
          </a:xfrm>
          <a:prstGeom prst="rect">
            <a:avLst/>
          </a:prstGeom>
          <a:noFill/>
          <a:ln w="12700">
            <a:solidFill>
              <a:srgbClr val="B17B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683" rIns="91366" bIns="45683" rtlCol="0" anchor="ctr"/>
          <a:lstStyle/>
          <a:p>
            <a:pPr algn="ctr"/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17964" y="1606239"/>
            <a:ext cx="2027269" cy="292313"/>
          </a:xfrm>
          <a:prstGeom prst="rect">
            <a:avLst/>
          </a:prstGeom>
          <a:solidFill>
            <a:schemeClr val="bg1"/>
          </a:solidFill>
        </p:spPr>
        <p:txBody>
          <a:bodyPr wrap="square" lIns="91366" tIns="45683" rIns="91366" bIns="45683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1040195"/>
            <a:r>
              <a:rPr lang="ru-RU" sz="1300" dirty="0">
                <a:solidFill>
                  <a:srgbClr val="B17B63"/>
                </a:solidFill>
              </a:rPr>
              <a:t>Итоги </a:t>
            </a:r>
            <a:r>
              <a:rPr lang="en-US" sz="1300" dirty="0" smtClean="0">
                <a:solidFill>
                  <a:srgbClr val="B17B63"/>
                </a:solidFill>
              </a:rPr>
              <a:t>II </a:t>
            </a:r>
            <a:r>
              <a:rPr lang="ru-RU" sz="1300" dirty="0">
                <a:solidFill>
                  <a:srgbClr val="B17B63"/>
                </a:solidFill>
              </a:rPr>
              <a:t>квартала 2019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878046" y="1977890"/>
            <a:ext cx="1968662" cy="415632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Более 400 МСП</a:t>
            </a:r>
            <a:endParaRPr lang="ru-RU" sz="12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7066664" y="2025504"/>
            <a:ext cx="1644334" cy="278853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клиенты  ЦЭ ЯО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889605" y="3088427"/>
            <a:ext cx="1345039" cy="415632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МСП</a:t>
            </a:r>
            <a:endParaRPr lang="ru-RU" sz="12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066664" y="2304357"/>
            <a:ext cx="2707927" cy="645126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прошли «КУРС ЭКСПОРТЕРА» в Школе экспорта РЭЦ в Ярославле в 2017 </a:t>
            </a:r>
            <a:r>
              <a:rPr lang="ru-RU" alt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- 2019 </a:t>
            </a:r>
            <a:r>
              <a:rPr lang="ru-RU" altLang="ru-RU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гг.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6678247" y="2041690"/>
            <a:ext cx="0" cy="288032"/>
          </a:xfrm>
          <a:prstGeom prst="line">
            <a:avLst/>
          </a:prstGeom>
          <a:ln>
            <a:solidFill>
              <a:srgbClr val="8A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6681025" y="2533851"/>
            <a:ext cx="0" cy="360040"/>
          </a:xfrm>
          <a:prstGeom prst="line">
            <a:avLst/>
          </a:prstGeom>
          <a:ln>
            <a:solidFill>
              <a:srgbClr val="8A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4770636" y="4131009"/>
            <a:ext cx="5328592" cy="2664296"/>
          </a:xfrm>
          <a:prstGeom prst="rect">
            <a:avLst/>
          </a:prstGeom>
        </p:spPr>
        <p:txBody>
          <a:bodyPr lIns="91366" tIns="45683" rIns="91366" bIns="45683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Консультирование  по вопросам экспортной деятельности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Подготовка и перевод на иностранные языки презентационных и других материалов, создание сайтов на иностранных языках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переговоров с иностранными партнерами в Ярославской области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участия </a:t>
            </a:r>
            <a:r>
              <a:rPr lang="ru-RU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СМиСП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международных выставках, международных и межрегиональных бизнес-миссиях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круглых столов, семинаров, мастер-классов и др. мероприятий по тематике экспортной деятельности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Содействие в сертификации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Содействие в размещении </a:t>
            </a:r>
            <a:r>
              <a:rPr lang="ru-RU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СМиСП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на международных электронных торговых площадках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Содействие в поиске и подборе иностранного партнера </a:t>
            </a:r>
          </a:p>
          <a:p>
            <a:pPr>
              <a:lnSpc>
                <a:spcPct val="80000"/>
              </a:lnSpc>
            </a:pPr>
            <a:endParaRPr lang="ru-RU" sz="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B17B63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другие.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842644" y="4000679"/>
            <a:ext cx="5184576" cy="0"/>
          </a:xfrm>
          <a:prstGeom prst="line">
            <a:avLst/>
          </a:prstGeom>
          <a:ln>
            <a:solidFill>
              <a:srgbClr val="B17B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83313" y="3867695"/>
            <a:ext cx="790516" cy="261570"/>
          </a:xfrm>
          <a:prstGeom prst="rect">
            <a:avLst/>
          </a:prstGeom>
          <a:solidFill>
            <a:schemeClr val="bg1"/>
          </a:solidFill>
        </p:spPr>
        <p:txBody>
          <a:bodyPr wrap="none" lIns="91398" tIns="45700" rIns="91398" bIns="45700">
            <a:spAutoFit/>
          </a:bodyPr>
          <a:lstStyle/>
          <a:p>
            <a:r>
              <a:rPr lang="ru-RU" altLang="ru-RU" sz="11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УСЛУГИ: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238" y="4542966"/>
            <a:ext cx="35743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2-м </a:t>
            </a:r>
            <a:r>
              <a:rPr lang="ru-RU" sz="16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ПОЛУГОДИИ 2019 ГОДА ПЛАНИРУЕТСЯ: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8238" y="5054493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выставки в Казахстане, Узбекистане, Франции, Польше, Китае.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Бизнес-миссии во Францию, Вьетнам, Турцию, Казахстан, ОАЭ, Болгарию, Чехию, Белоруссию.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889605" y="2533851"/>
            <a:ext cx="1153551" cy="415632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US" altLang="ru-RU" sz="1600" b="1" dirty="0" smtClean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МСП</a:t>
            </a:r>
            <a:endParaRPr lang="ru-RU" sz="12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678247" y="3088427"/>
            <a:ext cx="0" cy="360040"/>
          </a:xfrm>
          <a:prstGeom prst="line">
            <a:avLst/>
          </a:prstGeom>
          <a:ln>
            <a:solidFill>
              <a:srgbClr val="8A8A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>
            <a:spLocks/>
          </p:cNvSpPr>
          <p:nvPr/>
        </p:nvSpPr>
        <p:spPr>
          <a:xfrm>
            <a:off x="7110295" y="2949484"/>
            <a:ext cx="2664296" cy="554576"/>
          </a:xfrm>
          <a:prstGeom prst="rect">
            <a:avLst/>
          </a:prstGeom>
        </p:spPr>
        <p:txBody>
          <a:bodyPr lIns="91366" tIns="45683" rIns="91366" bIns="45683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Стали участниками выставок и бизнес-миссий в 1-м полугодии 2019 года</a:t>
            </a:r>
            <a:endParaRPr lang="ru-RU" sz="120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7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2945119" y="1474719"/>
            <a:ext cx="6842655" cy="633979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Создание центра компетенций, призванного сформировать в регионе инфраструктуру инжиниринга и облегчить доступ предприятий малого и среднего бизнеса к новым технологиям, модернизации и техническому перевооружению, повысить уровень технологической готовности </a:t>
            </a:r>
            <a:r>
              <a:rPr lang="ru-RU" sz="1100" dirty="0" err="1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СМиСП</a:t>
            </a:r>
            <a:r>
              <a:rPr lang="ru-RU" sz="11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, развить систему инжинирингового аутсорсинга</a:t>
            </a:r>
          </a:p>
        </p:txBody>
      </p:sp>
      <p:pic>
        <p:nvPicPr>
          <p:cNvPr id="30" name="Picture 2" descr="D:\Проекты\ЯО\2017_05_12 Коорд совет\work\goal1600.png"/>
          <p:cNvPicPr>
            <a:picLocks noChangeAspect="1" noChangeArrowheads="1"/>
          </p:cNvPicPr>
          <p:nvPr/>
        </p:nvPicPr>
        <p:blipFill>
          <a:blip r:embed="rId2" cstate="print">
            <a:lum bright="66000"/>
          </a:blip>
          <a:srcRect/>
          <a:stretch>
            <a:fillRect/>
          </a:stretch>
        </p:blipFill>
        <p:spPr bwMode="auto">
          <a:xfrm>
            <a:off x="649399" y="1477296"/>
            <a:ext cx="648073" cy="648072"/>
          </a:xfrm>
          <a:prstGeom prst="rect">
            <a:avLst/>
          </a:prstGeom>
          <a:noFill/>
        </p:spPr>
      </p:pic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1332528" y="1530640"/>
            <a:ext cx="1824184" cy="56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700" b="1" dirty="0">
                <a:solidFill>
                  <a:srgbClr val="C39A87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>
              <a:lnSpc>
                <a:spcPct val="90000"/>
              </a:lnSpc>
              <a:defRPr/>
            </a:pPr>
            <a:r>
              <a:rPr lang="ru-RU" sz="1700" b="1" dirty="0">
                <a:solidFill>
                  <a:srgbClr val="C39A87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en-US" sz="1700" b="1" dirty="0">
                <a:solidFill>
                  <a:srgbClr val="C39A8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700" b="1" dirty="0">
              <a:solidFill>
                <a:srgbClr val="C39A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826420" y="1399125"/>
            <a:ext cx="0" cy="7675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536518" y="5581623"/>
            <a:ext cx="4748278" cy="7003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61053" y="5581915"/>
            <a:ext cx="4669624" cy="700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00" rIns="91398" bIns="4570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7225860"/>
              </p:ext>
            </p:extLst>
          </p:nvPr>
        </p:nvGraphicFramePr>
        <p:xfrm>
          <a:off x="378148" y="2311453"/>
          <a:ext cx="4752528" cy="337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2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070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600" baseline="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 ИНЖЕНЕРНЫЕ УСЛУГИ</a:t>
                      </a:r>
                      <a:endParaRPr lang="ru-RU" sz="1600" dirty="0">
                        <a:solidFill>
                          <a:srgbClr val="9C674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Определение индекса технологической готовности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87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в разработке программ модернизации/технического перевооружения/ реконструкции производства, содействие в составлении бизнес-планов/ТЭО/ инвестиционных меморандумов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9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Содействие в получении маркетинговых услуг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Анализ потенциала предприятия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2144582"/>
                  </a:ext>
                </a:extLst>
              </a:tr>
              <a:tr h="24546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Патентные услуги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0349158"/>
                  </a:ext>
                </a:extLst>
              </a:tr>
              <a:tr h="5772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2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Квалификационная оценка субъекта малого и среднего предпринимательства и Разработка индивидуальной карты развития предприятия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3031985"/>
                  </a:ext>
                </a:extLst>
              </a:tr>
              <a:tr h="6183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Международная сертификация предприятия по ISO 9001, IRIS, HASSP и др.</a:t>
                      </a: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84512524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4743681"/>
              </p:ext>
            </p:extLst>
          </p:nvPr>
        </p:nvGraphicFramePr>
        <p:xfrm>
          <a:off x="5327139" y="2320044"/>
          <a:ext cx="4957657" cy="3330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4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3238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aseline="0" dirty="0" smtClean="0">
                          <a:solidFill>
                            <a:srgbClr val="9C674E"/>
                          </a:solidFill>
                          <a:latin typeface="Arial" pitchFamily="34" charset="0"/>
                          <a:cs typeface="Arial" pitchFamily="34" charset="0"/>
                        </a:rPr>
                        <a:t>ИНЖЕНЕРНЫЕ УСЛУГИ</a:t>
                      </a:r>
                      <a:endParaRPr lang="ru-RU" sz="1600" dirty="0">
                        <a:solidFill>
                          <a:srgbClr val="9C674E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конструкции узлов и деталей по заданию заказчика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D0AF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управляющих программ, алгоритмов обработки узлов и деталей</a:t>
                      </a: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конструкции узлов и деталей по заданию заказчика, изготовление опытных образцов промышленных изделий, технологического оборудования, отдельных узлов и деталей, оснастки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и моделирование процессов обработки узлов и деталей, включая их оптимизацию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6020729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300" dirty="0" smtClean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Подбор инструментов и оптимизация технологических процессов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 smtClean="0">
                          <a:solidFill>
                            <a:srgbClr val="8A8A89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solidFill>
                          <a:srgbClr val="8A8A8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конструкторской,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технической и технологической документации по европейским стандартам.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74638771"/>
                  </a:ext>
                </a:extLst>
              </a:tr>
            </a:tbl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1124441" y="5719653"/>
            <a:ext cx="3947150" cy="438541"/>
          </a:xfrm>
          <a:prstGeom prst="rect">
            <a:avLst/>
          </a:prstGeom>
          <a:noFill/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8A8A89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10% за счет предпринимателя</a:t>
            </a:r>
          </a:p>
          <a:p>
            <a:pPr>
              <a:lnSpc>
                <a:spcPct val="90000"/>
              </a:lnSpc>
            </a:pPr>
            <a:endParaRPr lang="ru-RU" sz="3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8A8A89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Патентные услуги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20% за счет предпринимателя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201020" y="5716698"/>
            <a:ext cx="2847936" cy="438541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pPr>
              <a:lnSpc>
                <a:spcPct val="90000"/>
              </a:lnSpc>
            </a:pPr>
            <a:endParaRPr lang="ru-RU" sz="3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8A8A89"/>
                </a:solidFill>
                <a:latin typeface="Arial" pitchFamily="34" charset="0"/>
                <a:cs typeface="Arial" pitchFamily="34" charset="0"/>
                <a:sym typeface="Wingdings"/>
              </a:rPr>
              <a:t>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25 % за счет</a:t>
            </a:r>
          </a:p>
          <a:p>
            <a:pPr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предпринимателя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695515" y="5692477"/>
            <a:ext cx="497149" cy="505299"/>
            <a:chOff x="6264552" y="5323303"/>
            <a:chExt cx="708466" cy="720080"/>
          </a:xfrm>
        </p:grpSpPr>
        <p:pic>
          <p:nvPicPr>
            <p:cNvPr id="51" name="Picture 2" descr="D:\Проекты\_ЯО\2017_07_04 РЦИ\work\price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l="16763" t="9687" r="16278" b="24434"/>
            <a:stretch>
              <a:fillRect/>
            </a:stretch>
          </p:blipFill>
          <p:spPr bwMode="auto">
            <a:xfrm rot="18882085">
              <a:off x="6258745" y="5329110"/>
              <a:ext cx="720080" cy="708466"/>
            </a:xfrm>
            <a:prstGeom prst="rect">
              <a:avLst/>
            </a:prstGeom>
            <a:noFill/>
          </p:spPr>
        </p:pic>
        <p:pic>
          <p:nvPicPr>
            <p:cNvPr id="52" name="Picture 3" descr="D:\Проекты\_ЯО\2017_07_04 РЦИ\work\Russian_rouble_sign_(PT_Serif_1.000).svg.pn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tretch>
              <a:fillRect/>
            </a:stretch>
          </p:blipFill>
          <p:spPr bwMode="auto">
            <a:xfrm>
              <a:off x="6492046" y="5592140"/>
              <a:ext cx="243460" cy="2921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Прямоугольник 52"/>
          <p:cNvSpPr/>
          <p:nvPr/>
        </p:nvSpPr>
        <p:spPr>
          <a:xfrm>
            <a:off x="2000867" y="6517975"/>
            <a:ext cx="7848873" cy="461624"/>
          </a:xfrm>
          <a:prstGeom prst="rect">
            <a:avLst/>
          </a:prstGeom>
        </p:spPr>
        <p:txBody>
          <a:bodyPr wrap="square" lIns="91398" tIns="45700" rIns="91398" bIns="45700">
            <a:spAutoFit/>
          </a:bodyPr>
          <a:lstStyle/>
          <a:p>
            <a:r>
              <a:rPr lang="ru-RU" sz="1200" dirty="0">
                <a:solidFill>
                  <a:srgbClr val="8A8A89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2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Производственные предприятия малого и среднего бизнеса Ярославской области</a:t>
            </a:r>
          </a:p>
          <a:p>
            <a:r>
              <a:rPr lang="ru-RU" sz="1200" dirty="0">
                <a:solidFill>
                  <a:srgbClr val="8A8A89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ru-RU" sz="1200" dirty="0">
                <a:solidFill>
                  <a:srgbClr val="8A8A89"/>
                </a:solidFill>
                <a:latin typeface="Arial" pitchFamily="34" charset="0"/>
                <a:cs typeface="Arial" pitchFamily="34" charset="0"/>
              </a:rPr>
              <a:t>Отсутствие просроченной задолженности по налоговым и иным обязательным платежам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4079" y="6574082"/>
            <a:ext cx="1344462" cy="327118"/>
          </a:xfrm>
          <a:prstGeom prst="rect">
            <a:avLst/>
          </a:prstGeom>
          <a:noFill/>
        </p:spPr>
        <p:txBody>
          <a:bodyPr wrap="square" lIns="80111" tIns="40057" rIns="80111" bIns="40057" rtlCol="0">
            <a:spAutoFit/>
          </a:bodyPr>
          <a:lstStyle/>
          <a:p>
            <a:r>
              <a:rPr lang="ru-RU" sz="16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УСЛОВИЯ</a:t>
            </a:r>
            <a:r>
              <a:rPr lang="en-US" sz="1600" dirty="0">
                <a:solidFill>
                  <a:srgbClr val="9C674E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9C674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895883" y="569236"/>
            <a:ext cx="8081520" cy="342218"/>
          </a:xfrm>
          <a:prstGeom prst="rect">
            <a:avLst/>
          </a:prstGeom>
          <a:noFill/>
        </p:spPr>
        <p:txBody>
          <a:bodyPr wrap="square" lIns="79841" tIns="39914" rIns="79841" bIns="39914" rtlCol="0" anchor="ctr">
            <a:spAutoFit/>
          </a:bodyPr>
          <a:lstStyle/>
          <a:p>
            <a:r>
              <a:rPr lang="ru-RU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РЕГИОНАЛЬНЫЙ ЦЕНТР ИНЖИНИРИНГА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18936" y="5699180"/>
            <a:ext cx="497149" cy="505299"/>
            <a:chOff x="6264552" y="5323303"/>
            <a:chExt cx="708466" cy="720080"/>
          </a:xfrm>
        </p:grpSpPr>
        <p:pic>
          <p:nvPicPr>
            <p:cNvPr id="25" name="Picture 2" descr="D:\Проекты\_ЯО\2017_07_04 РЦИ\work\price.pn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l="16763" t="9687" r="16278" b="24434"/>
            <a:stretch>
              <a:fillRect/>
            </a:stretch>
          </p:blipFill>
          <p:spPr bwMode="auto">
            <a:xfrm rot="18882085">
              <a:off x="6258745" y="5329110"/>
              <a:ext cx="720080" cy="708466"/>
            </a:xfrm>
            <a:prstGeom prst="rect">
              <a:avLst/>
            </a:prstGeom>
            <a:noFill/>
          </p:spPr>
        </p:pic>
        <p:pic>
          <p:nvPicPr>
            <p:cNvPr id="26" name="Picture 3" descr="D:\Проекты\_ЯО\2017_07_04 РЦИ\work\Russian_rouble_sign_(PT_Serif_1.000).svg.png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tretch>
              <a:fillRect/>
            </a:stretch>
          </p:blipFill>
          <p:spPr bwMode="auto">
            <a:xfrm>
              <a:off x="6492046" y="5592140"/>
              <a:ext cx="243460" cy="29215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6396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11430</TotalTime>
  <Words>1818</Words>
  <Application>Microsoft Office PowerPoint</Application>
  <PresentationFormat>Произвольный</PresentationFormat>
  <Paragraphs>407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1_Тема Office</vt:lpstr>
      <vt:lpstr>16_Тема Office</vt:lpstr>
      <vt:lpstr>3_Тема Office</vt:lpstr>
      <vt:lpstr>17_Тема Office</vt:lpstr>
      <vt:lpstr>18_Тема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БЕЛОВ Станислав Олегович</dc:creator>
  <cp:lastModifiedBy>Морозова</cp:lastModifiedBy>
  <cp:revision>1381</cp:revision>
  <cp:lastPrinted>2018-08-08T14:01:39Z</cp:lastPrinted>
  <dcterms:created xsi:type="dcterms:W3CDTF">2017-04-13T16:54:49Z</dcterms:created>
  <dcterms:modified xsi:type="dcterms:W3CDTF">2019-07-16T05:28:43Z</dcterms:modified>
</cp:coreProperties>
</file>