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6" r:id="rId18"/>
    <p:sldId id="274" r:id="rId19"/>
    <p:sldId id="275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7" r:id="rId30"/>
    <p:sldId id="286" r:id="rId31"/>
    <p:sldId id="288" r:id="rId32"/>
    <p:sldId id="289" r:id="rId33"/>
    <p:sldId id="290" r:id="rId34"/>
    <p:sldId id="291" r:id="rId35"/>
    <p:sldId id="292" r:id="rId36"/>
    <p:sldId id="294" r:id="rId37"/>
    <p:sldId id="293" r:id="rId38"/>
    <p:sldId id="295" r:id="rId39"/>
    <p:sldId id="296" r:id="rId40"/>
    <p:sldId id="297" r:id="rId41"/>
    <p:sldId id="298" r:id="rId4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74F0E-79B6-43F4-B56F-1B75413785AC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0292F-F014-4E44-B8B5-A9A10AC932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599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0292F-F014-4E44-B8B5-A9A10AC9324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531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92EC-D623-4A08-A062-28F8DC78784C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5DE3-05ED-49F6-AF87-B310124A46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92EC-D623-4A08-A062-28F8DC78784C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5DE3-05ED-49F6-AF87-B310124A46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92EC-D623-4A08-A062-28F8DC78784C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5DE3-05ED-49F6-AF87-B310124A4668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92EC-D623-4A08-A062-28F8DC78784C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5DE3-05ED-49F6-AF87-B310124A466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92EC-D623-4A08-A062-28F8DC78784C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5DE3-05ED-49F6-AF87-B310124A46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92EC-D623-4A08-A062-28F8DC78784C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5DE3-05ED-49F6-AF87-B310124A466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92EC-D623-4A08-A062-28F8DC78784C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5DE3-05ED-49F6-AF87-B310124A46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92EC-D623-4A08-A062-28F8DC78784C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5DE3-05ED-49F6-AF87-B310124A46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92EC-D623-4A08-A062-28F8DC78784C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5DE3-05ED-49F6-AF87-B310124A46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92EC-D623-4A08-A062-28F8DC78784C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5DE3-05ED-49F6-AF87-B310124A4668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792EC-D623-4A08-A062-28F8DC78784C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5DE3-05ED-49F6-AF87-B310124A466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67792EC-D623-4A08-A062-28F8DC78784C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6D65DE3-05ED-49F6-AF87-B310124A466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11560" y="4725144"/>
            <a:ext cx="6400800" cy="720080"/>
          </a:xfrm>
        </p:spPr>
        <p:txBody>
          <a:bodyPr>
            <a:normAutofit/>
          </a:bodyPr>
          <a:lstStyle/>
          <a:p>
            <a:pPr>
              <a:lnSpc>
                <a:spcPct val="60000"/>
              </a:lnSpc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пресс-конференция</a:t>
            </a:r>
          </a:p>
          <a:p>
            <a:pPr>
              <a:lnSpc>
                <a:spcPct val="60000"/>
              </a:lnSpc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управляющего ОПФР по Ярославской области</a:t>
            </a:r>
          </a:p>
          <a:p>
            <a:pPr>
              <a:lnSpc>
                <a:spcPct val="60000"/>
              </a:lnSpc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Владимира Павловича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Комова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0" y="5949280"/>
            <a:ext cx="9144000" cy="4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60000"/>
              </a:lnSpc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Ярославль</a:t>
            </a:r>
          </a:p>
          <a:p>
            <a:pPr>
              <a:lnSpc>
                <a:spcPct val="60000"/>
              </a:lnSpc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декабря 2019 года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10449"/>
            <a:ext cx="1296144" cy="131730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360" y="200984"/>
            <a:ext cx="1164372" cy="11689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2280" y="2091384"/>
            <a:ext cx="1913385" cy="463875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3197390"/>
          </a:xfrm>
        </p:spPr>
        <p:txBody>
          <a:bodyPr>
            <a:normAutofit/>
          </a:bodyPr>
          <a:lstStyle/>
          <a:p>
            <a:pPr>
              <a:lnSpc>
                <a:spcPct val="75000"/>
              </a:lnSpc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 предварительных итогах работы</a:t>
            </a:r>
            <a:b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Отделения Пенсионного фонда Российской Федерации</a:t>
            </a:r>
            <a:b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Ярославской области</a:t>
            </a:r>
            <a:b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2019 году и задачах,</a:t>
            </a:r>
            <a:b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стоящих перед Отделением на ближайшую перспективу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003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10450"/>
            <a:ext cx="735685" cy="74769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2564" y="200985"/>
            <a:ext cx="754167" cy="7571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2"/>
          <p:cNvSpPr txBox="1">
            <a:spLocks/>
          </p:cNvSpPr>
          <p:nvPr/>
        </p:nvSpPr>
        <p:spPr>
          <a:xfrm>
            <a:off x="403920" y="579565"/>
            <a:ext cx="8640960" cy="473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Персонифицированный учёт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3528" y="2348880"/>
            <a:ext cx="849694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8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апреле 2019 года вступили в силу изменения в закон о персонифицированном учёте, которые среди прочих изменений отменили страховые свидетельства обязательного пенсионного страхования, так называемые «зелёные карточки». Страховое свидетельство заменил документ, подтверждающий регистрацию в системе персонифицированного учёта.</a:t>
            </a:r>
          </a:p>
          <a:p>
            <a:pPr indent="288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о регистрации включает в себя все сведения, которые присутствовали в страховом свидетельстве.</a:t>
            </a:r>
          </a:p>
          <a:p>
            <a:pPr indent="288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все ранее выданные страховые свидетельства продолжают действовать. Поэтому гражданам не надо обращаться в Пенсионный фонд за обменом документов.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174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10450"/>
            <a:ext cx="735685" cy="74769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2564" y="200985"/>
            <a:ext cx="754167" cy="7571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2"/>
          <p:cNvSpPr txBox="1">
            <a:spLocks/>
          </p:cNvSpPr>
          <p:nvPr/>
        </p:nvSpPr>
        <p:spPr>
          <a:xfrm>
            <a:off x="403920" y="579565"/>
            <a:ext cx="8640960" cy="473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Персонифицированный учёт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348880"/>
            <a:ext cx="849694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8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Всеобщая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цифровизация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уже позволяет обходиться без материальных носителей. Это удобно, так как многие услуги различными ведомствами предоставляются в электронном виде. При этом страховой номер индивидуального лицевого счёта является идентификатором при получении государственных услуг.</a:t>
            </a:r>
          </a:p>
          <a:p>
            <a:pPr indent="288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документ, подтверждающий регистрацию, можно как непосредственно в органах ПФР, так и обратившись в МФЦ. Кроме того, электронное уведомление о регистрации всегда доступно в личном кабинете на сайте Пенсионного фонда.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809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10450"/>
            <a:ext cx="735685" cy="74769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2564" y="200985"/>
            <a:ext cx="754167" cy="7571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2"/>
          <p:cNvSpPr txBox="1">
            <a:spLocks/>
          </p:cNvSpPr>
          <p:nvPr/>
        </p:nvSpPr>
        <p:spPr>
          <a:xfrm>
            <a:off x="403920" y="579565"/>
            <a:ext cx="8640960" cy="473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Персонифицированный учёт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348880"/>
            <a:ext cx="849694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8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ПФР совершенствует систему оказания гражданам государственных услуг в электронном виде. У жителей области есть возможность контролировать как формируется их будущая пенсия. В личном кабинете гражданина можно получить подробную информацию о периодах трудовой деятельности, местах работы, начисленных и уплаченных страховых взносах. Выписка из индивидуального лицевого счёта в личном кабинете гражданина формируется в режиме «он-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лайн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indent="288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информацию о своих пенсионных правах граждане могут получить лично обратившись в клиентские службы Пенсионного фонда или МФЦ. Всего с начала года было 20 тыс. таких обращений.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684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10450"/>
            <a:ext cx="735685" cy="74769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2564" y="200985"/>
            <a:ext cx="754167" cy="7571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2"/>
          <p:cNvSpPr txBox="1">
            <a:spLocks/>
          </p:cNvSpPr>
          <p:nvPr/>
        </p:nvSpPr>
        <p:spPr>
          <a:xfrm>
            <a:off x="403920" y="579565"/>
            <a:ext cx="8640960" cy="473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Персонифицированный учёт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348880"/>
            <a:ext cx="849694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8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пенсионных прав граждан осуществляется на сновании отчётности, которую представляют страхователи. Все поступающие сведения включаются в индивидуальные лицевые счета граждан.</a:t>
            </a:r>
          </a:p>
          <a:p>
            <a:pPr indent="288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Отделением в 2019 году осуществляется приём отчётности о факте работы застрахованных лиц. Ежемесячно страхователями представляются сведения на 550 тыс. работающих граждан. Принятые сведения используются для определения права застрахованного лица на получение пенсии в повышенном размере с учётом индексации.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702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10450"/>
            <a:ext cx="735685" cy="74769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2564" y="200985"/>
            <a:ext cx="754167" cy="7571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2"/>
          <p:cNvSpPr txBox="1">
            <a:spLocks/>
          </p:cNvSpPr>
          <p:nvPr/>
        </p:nvSpPr>
        <p:spPr>
          <a:xfrm>
            <a:off x="403920" y="579565"/>
            <a:ext cx="8640960" cy="473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Пенсионно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-социальное направление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3528" y="2348880"/>
            <a:ext cx="849694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назначением пенсии обратились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14613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 (по состоянию на 1 декабря 2019 года).</a:t>
            </a:r>
          </a:p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91,3 %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из них решения вынесены в течение 10 дней со дня приёма заявления о назначении пенсии.</a:t>
            </a:r>
          </a:p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68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% установление страховых пенсий произведено по данным индивидуального лицевого счёта без предоставления документов о стаже и заработке.</a:t>
            </a:r>
          </a:p>
          <a:p>
            <a:pPr indent="360000"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518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гражданам (449 женщин, 69 мужчин) страховая пенсия по старости назначена досрочно в связи с наличием страхового стажа 37 (42) года.</a:t>
            </a:r>
          </a:p>
          <a:p>
            <a:pPr indent="360000"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174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гражданам при расчёте размера пенсии применён повышающий коэффициент, поскольку они обратились за назначением пенсии позднее более, чем на 1 год.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046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10450"/>
            <a:ext cx="735685" cy="74769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2564" y="200985"/>
            <a:ext cx="754167" cy="7571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2"/>
          <p:cNvSpPr txBox="1">
            <a:spLocks/>
          </p:cNvSpPr>
          <p:nvPr/>
        </p:nvSpPr>
        <p:spPr>
          <a:xfrm>
            <a:off x="403920" y="579565"/>
            <a:ext cx="8640960" cy="473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Пенсионно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-социальное направление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2348880"/>
            <a:ext cx="849694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60450 чел. – проработавшие в особых условиях труда;</a:t>
            </a:r>
          </a:p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- 12164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чел. – осуществлявшие педагогическую деятельность в учреждениях для детей;</a:t>
            </a:r>
          </a:p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- 7617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чел.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осуществлявшие лечебную и иную деятельность в учреждениях здравоохранения;</a:t>
            </a:r>
          </a:p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- 126 чел. – творческие работники.</a:t>
            </a:r>
          </a:p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- 10018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чел. – работавшие в районах Крайнего Севера и в приравненных к ним местностях, в том числе женщины, имеющие 2-х детей – 377 чел.</a:t>
            </a:r>
          </a:p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2019 году за назначением досрочных страховых пенсий обратилось 2337 чел.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(для данной категории граждан пенсионный возраст не изменился).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Получателями социальной доплаты являются 137 пенсионеров. Средний размер ДСО составил 4 647,89 руб.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9552" y="1517883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Получателями досрочных страховых пенсий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98981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 области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296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915195" y="4149080"/>
            <a:ext cx="7401219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915196" y="2420888"/>
            <a:ext cx="7401219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10450"/>
            <a:ext cx="735685" cy="74769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2564" y="200985"/>
            <a:ext cx="754167" cy="7571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2"/>
          <p:cNvSpPr txBox="1">
            <a:spLocks/>
          </p:cNvSpPr>
          <p:nvPr/>
        </p:nvSpPr>
        <p:spPr>
          <a:xfrm>
            <a:off x="403920" y="579565"/>
            <a:ext cx="8640960" cy="473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Пенсионно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-социальное направление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8993" y="2492896"/>
            <a:ext cx="720356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пенсий по инвалидности – это использование сведений из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ФГИС ФРИ.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января 2019 года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решения о назначении пенсии на основании сведений, полученных из ФГИС ФРИ, принимаются в полном объеме (100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18992" y="4226312"/>
            <a:ext cx="720356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2019 году Отделением 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заключено Соглашение с Департаментом государственной службы занятости населения Ярославской области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26.09.2019 № 01-14/1/36, благодаря которому организовано информационное взаимодействие по представлению предложений о досрочном назначении пенсии безработным гражданам по каналам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ViPNet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«Деловая почта».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9552" y="1517883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назначения пенсии в короткие сроки стала возможна через оптимизацию процесса назначения пенсий.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008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10450"/>
            <a:ext cx="735685" cy="74769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2564" y="200985"/>
            <a:ext cx="754167" cy="7571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2"/>
          <p:cNvSpPr txBox="1">
            <a:spLocks/>
          </p:cNvSpPr>
          <p:nvPr/>
        </p:nvSpPr>
        <p:spPr>
          <a:xfrm>
            <a:off x="403920" y="579565"/>
            <a:ext cx="8640960" cy="473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Пенсионно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-социальное направление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340768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Продолжается работа по заключению соглашений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электронном взаимодействии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муниципальными архивами области.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2348880"/>
            <a:ext cx="849694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одна из основных задач – подготовка в рамках заблаговременной работы индивидуального лицевого счёта застрахованного лица к назначению пенсий без истребования дополнительных документов. </a:t>
            </a:r>
          </a:p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Особое внимание – лицам, имеющим право на досрочное назначение страховой пенсии в связи с работой в особых условиях труда и выслугой лет, длительным стажем, многодетным матерям. </a:t>
            </a:r>
          </a:p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1 декабря 2019 года по каналам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ViPNet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«Деловая почта» запросы (ответы на запросы) социально-пенсионного характера также направляются в</a:t>
            </a:r>
          </a:p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 Архив Северной железной дороги;</a:t>
            </a:r>
          </a:p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 муниципальные архивы г. Ярославля, г. Тутаева, г. Углича, Рыбинского района,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Брейтовского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района, Пошехонского района.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7992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10450"/>
            <a:ext cx="735685" cy="74769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2564" y="200985"/>
            <a:ext cx="754167" cy="7571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2"/>
          <p:cNvSpPr txBox="1">
            <a:spLocks/>
          </p:cNvSpPr>
          <p:nvPr/>
        </p:nvSpPr>
        <p:spPr>
          <a:xfrm>
            <a:off x="403920" y="579565"/>
            <a:ext cx="8640960" cy="473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Пенсионно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-социальное направление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3" y="1700808"/>
            <a:ext cx="87972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заблаговременная работа с будущими пенсионерами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2348880"/>
            <a:ext cx="849694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10311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заблаговременных обращений на формирование макетов пенсионных дел зарегистрированы за 11 месяцев.</a:t>
            </a:r>
          </a:p>
          <a:p>
            <a:pPr indent="360000"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7837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решений о назначении страховых пенсий по старости с использованием «макетов» пенсионных дел (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98,24%).</a:t>
            </a:r>
          </a:p>
          <a:p>
            <a:pPr indent="360000"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22447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заблаговременных соглашений, по представлению документов о стаже и заработке в электронном виде (на 1 декабря 2019 года).</a:t>
            </a:r>
          </a:p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Электронное взаимодействие осуществляется и с территориальными органами ПФР. Связь по каналам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VipNet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«Деловая почта» установлена со всеми регионами России.</a:t>
            </a:r>
          </a:p>
        </p:txBody>
      </p:sp>
    </p:spTree>
    <p:extLst>
      <p:ext uri="{BB962C8B-B14F-4D97-AF65-F5344CB8AC3E}">
        <p14:creationId xmlns:p14="http://schemas.microsoft.com/office/powerpoint/2010/main" val="33440567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10450"/>
            <a:ext cx="735685" cy="74769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2564" y="200985"/>
            <a:ext cx="754167" cy="7571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2"/>
          <p:cNvSpPr txBox="1">
            <a:spLocks/>
          </p:cNvSpPr>
          <p:nvPr/>
        </p:nvSpPr>
        <p:spPr>
          <a:xfrm>
            <a:off x="403920" y="579565"/>
            <a:ext cx="8640960" cy="473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Пенсионно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-социальное направление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348880"/>
            <a:ext cx="849694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1 декабря 2019 года в области зарегистрировано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1484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страхователя, у которых имеются рабочие места в которых заняты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128 317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работников:</a:t>
            </a:r>
          </a:p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 особыми условиями труда (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535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выслугой лет (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974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территориальными условиями труда (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57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indent="360000"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со страхователями, у которых есть рабочие места с особыми условиями труда, проводится с учётом результатов специальной оценки условий труда, которые отражены в Федеральной государственной информационной системе результатов специальной оценки условий труда (ФГИС СОУТ). Ответственным специалистам во всех районах области предоставлен доступ к названной информационной системе.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378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387475" y="4725144"/>
            <a:ext cx="3944835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915197" y="2924944"/>
            <a:ext cx="3944835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38328"/>
            <a:ext cx="8640960" cy="930432"/>
          </a:xfrm>
        </p:spPr>
        <p:txBody>
          <a:bodyPr>
            <a:no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средствами</a:t>
            </a:r>
            <a:b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пенсионных накоплений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517883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1 января 2019 года вступил в силу ряд новых правил по управлению средствами пенсионных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накоплений: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18995" y="3068960"/>
            <a:ext cx="376902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последствиях преждевременной смены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пенсионного фонда;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75379" y="4881354"/>
            <a:ext cx="37690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уведомления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отказе от смены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страховщика;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10450"/>
            <a:ext cx="735685" cy="74769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2564" y="200985"/>
            <a:ext cx="754167" cy="7571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57973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10450"/>
            <a:ext cx="735685" cy="74769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2564" y="200985"/>
            <a:ext cx="754167" cy="7571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2"/>
          <p:cNvSpPr txBox="1">
            <a:spLocks/>
          </p:cNvSpPr>
          <p:nvPr/>
        </p:nvSpPr>
        <p:spPr>
          <a:xfrm>
            <a:off x="403920" y="579565"/>
            <a:ext cx="8640960" cy="473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Пенсионно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-социальное направление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4581128"/>
            <a:ext cx="84969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появлением категории лиц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предпенсионного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возраста продолжается работа по заключению соглашений об информационном взаимодействии с работодателями по запросу сведений о работниках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предпенсионного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возраста и получателях пенсии в электронной форме. По состоянию на 1 декабря 2019 года заключено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23318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соглашений, процедура согласования проходит с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8760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работодателями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23527" y="1124744"/>
            <a:ext cx="84969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обращений по вопросам информирования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отнесении к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лиц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предпенсионного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возраста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01.12.2019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574937"/>
              </p:ext>
            </p:extLst>
          </p:nvPr>
        </p:nvGraphicFramePr>
        <p:xfrm>
          <a:off x="323528" y="1844824"/>
          <a:ext cx="8523040" cy="258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720080"/>
                <a:gridCol w="1008112"/>
                <a:gridCol w="648072"/>
                <a:gridCol w="1440160"/>
                <a:gridCol w="648072"/>
                <a:gridCol w="1152128"/>
                <a:gridCol w="13942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УПФР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Лично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Запросы ЦЗН (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межвед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МФЦ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запросам работодателей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почте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Налоговая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Общее количество запросов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Ярославль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SimSun"/>
                          <a:cs typeface="Tahoma"/>
                        </a:rPr>
                        <a:t>1008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SimSun"/>
                          <a:cs typeface="Tahoma"/>
                        </a:rPr>
                        <a:t>686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SimSun"/>
                          <a:cs typeface="Tahoma"/>
                        </a:rPr>
                        <a:t>67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SimSun"/>
                          <a:cs typeface="Tahoma"/>
                        </a:rPr>
                        <a:t>1625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SimSun"/>
                          <a:cs typeface="Tahoma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SimSun"/>
                          <a:cs typeface="Tahoma"/>
                        </a:rPr>
                        <a:t>51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SimSun"/>
                          <a:cs typeface="Tahoma"/>
                        </a:rPr>
                        <a:t>3437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Ростов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SimSun"/>
                          <a:cs typeface="Tahoma"/>
                        </a:rPr>
                        <a:t>300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SimSun"/>
                          <a:cs typeface="Tahoma"/>
                        </a:rPr>
                        <a:t>394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SimSun"/>
                          <a:cs typeface="Tahoma"/>
                        </a:rPr>
                        <a:t>21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SimSun"/>
                          <a:cs typeface="Tahoma"/>
                        </a:rPr>
                        <a:t>558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SimSun"/>
                          <a:cs typeface="Tahoma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SimSun"/>
                          <a:cs typeface="Tahoma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SimSun"/>
                          <a:cs typeface="Tahoma"/>
                        </a:rPr>
                        <a:t>1273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Рыбинск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SimSun"/>
                          <a:cs typeface="Tahoma"/>
                        </a:rPr>
                        <a:t>315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SimSun"/>
                          <a:cs typeface="Tahoma"/>
                        </a:rPr>
                        <a:t>421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SimSun"/>
                          <a:cs typeface="Tahoma"/>
                        </a:rPr>
                        <a:t>43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SimSun"/>
                          <a:cs typeface="Tahoma"/>
                        </a:rPr>
                        <a:t>1521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SimSun"/>
                          <a:cs typeface="Tahoma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SimSun"/>
                          <a:cs typeface="Tahoma"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SimSun"/>
                          <a:cs typeface="Tahoma"/>
                        </a:rPr>
                        <a:t>2306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Ярославский р-н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SimSun"/>
                          <a:cs typeface="Tahoma"/>
                        </a:rPr>
                        <a:t>176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SimSun"/>
                          <a:cs typeface="Tahoma"/>
                        </a:rPr>
                        <a:t>616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SimSun"/>
                          <a:cs typeface="Tahoma"/>
                        </a:rPr>
                        <a:t>44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SimSun"/>
                          <a:cs typeface="Tahoma"/>
                        </a:rPr>
                        <a:t>18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SimSun"/>
                          <a:cs typeface="Tahoma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SimSun"/>
                          <a:cs typeface="Tahoma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SimSun"/>
                          <a:cs typeface="Tahoma"/>
                        </a:rPr>
                        <a:t>854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Итого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SimSun"/>
                          <a:cs typeface="Tahoma"/>
                        </a:rPr>
                        <a:t>1799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SimSun"/>
                          <a:cs typeface="Tahoma"/>
                        </a:rPr>
                        <a:t>2117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SimSun"/>
                          <a:cs typeface="Tahoma"/>
                        </a:rPr>
                        <a:t>175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SimSun"/>
                          <a:cs typeface="Tahoma"/>
                        </a:rPr>
                        <a:t>3722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SimSun"/>
                          <a:cs typeface="Tahoma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SimSun"/>
                          <a:cs typeface="Tahoma"/>
                        </a:rPr>
                        <a:t>57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SimSun"/>
                          <a:cs typeface="Tahoma"/>
                        </a:rPr>
                        <a:t>7870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80723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10450"/>
            <a:ext cx="735685" cy="74769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2564" y="200985"/>
            <a:ext cx="754167" cy="7571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2"/>
          <p:cNvSpPr txBox="1">
            <a:spLocks/>
          </p:cNvSpPr>
          <p:nvPr/>
        </p:nvSpPr>
        <p:spPr>
          <a:xfrm>
            <a:off x="403920" y="579565"/>
            <a:ext cx="8640960" cy="473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Пенсионно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-социальное направление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348880"/>
            <a:ext cx="849694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2019 году в Ярославской области назначена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291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пенсия с применением норм различных международных Соглашений.</a:t>
            </a:r>
          </a:p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получателями пенсий на территории Ярославской области являются граждане Российской Федерации, проживающие в государствах, с которыми отсутствуют международные Соглашения. На территории Ярославской области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461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гражданину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числа постоянно проживающих за пределами РФ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выплата пенсии,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них наибольшее количество выехало на постоянное жительство в Германию (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205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чел.) и в США (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84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чел.).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6991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10450"/>
            <a:ext cx="735685" cy="74769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2564" y="200985"/>
            <a:ext cx="754167" cy="7571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2"/>
          <p:cNvSpPr txBox="1">
            <a:spLocks/>
          </p:cNvSpPr>
          <p:nvPr/>
        </p:nvSpPr>
        <p:spPr>
          <a:xfrm>
            <a:off x="403920" y="579565"/>
            <a:ext cx="8640960" cy="473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Пенсионно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-социальное направление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348880"/>
            <a:ext cx="849694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января 2019 года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были увеличены размеры страховых пенсий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соответствии с Федеральным законом от 03.10.2018 № 350-ФЗ с 1 января 2019 года размер страховой пенсии увеличился с учётом утверждённой стоимости пенсионного коэффициента, равной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87,24 руб.,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фиксированной выплаты к страховой пенсии был проиндексирован на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7,05%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Вместе с тем, выплата сумм пенсии с учётом индексации произведена только неработающим гражданам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сегодняшний день выплата страховой пенсии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учётом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индексации осуществляется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311763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гражданам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апреля 2019 года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также были проведены мероприятия по увеличению пенсий по государственному пенсионному обеспечению, в том числе, социальных, -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1,02 раза.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1517883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 по перерасчёту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уточнению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страховых пенсий и иных выплат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0432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10450"/>
            <a:ext cx="735685" cy="74769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2564" y="200985"/>
            <a:ext cx="754167" cy="7571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2"/>
          <p:cNvSpPr txBox="1">
            <a:spLocks/>
          </p:cNvSpPr>
          <p:nvPr/>
        </p:nvSpPr>
        <p:spPr>
          <a:xfrm>
            <a:off x="403920" y="579565"/>
            <a:ext cx="8640960" cy="473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Пенсионно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-социальное направление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348880"/>
            <a:ext cx="849694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Установлены доплаты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единовременной выплате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гражданам, решение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которым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были приняты в 2018 году.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9940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гражданам были запрошены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выписки,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2493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доплаты.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размер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1913,13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60000" algn="just"/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Пересчитаны размеры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страховых пенсий с 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учётом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индивидуального пенсионного коэффициента за 2018 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116336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пенсионерам произведён перерасчёт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1 августа 2019 года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Средний размер увеличения составил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171,13 руб.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60000" algn="just"/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Откорректированы размеры 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накопительных пенсий, срочных пенсионных выплат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 размер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накопительных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пенсий 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срочных пенсионных выплат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Корректировка осуществлена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коэффициентов инвестирования пенсионных накоплений за прошлый год,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пенсионных накоплений, не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учтённых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назначении (предыдущей корректировке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накопительной пенсии составил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604,66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срочной пенсионной выплаты -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1748,82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1517883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 по перерасчёту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уточнению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страховых пенсий и иных выплат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0914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10450"/>
            <a:ext cx="735685" cy="74769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2564" y="200985"/>
            <a:ext cx="754167" cy="7571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2"/>
          <p:cNvSpPr txBox="1">
            <a:spLocks/>
          </p:cNvSpPr>
          <p:nvPr/>
        </p:nvSpPr>
        <p:spPr>
          <a:xfrm>
            <a:off x="403920" y="579565"/>
            <a:ext cx="8640960" cy="473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Пенсионно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-социальное направление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348880"/>
            <a:ext cx="849694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2019 году продолжилась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установлению повышения фиксированной выплаты к страховой пенсии в связи с работой в сельском хозяйстве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учётом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дополнения Списка новыми профессиями и поступления новых разъяснений на сегодняшний день повышенная фиксированная выплата по указанному основанию установлена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7713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жителям сельской местности.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по 37 обращениям за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перерасчётом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вынесены решения об отказе, из них по 14 в связи с отсутствием требуемого стажа, по 22 по причине отсутствия профессии в Списке (в том числе по 5 гражданам в связи с работой в должностях бухгалтера и экономиста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1517883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 по перерасчёту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уточнению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страховых пенсий и иных выплат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5166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10450"/>
            <a:ext cx="735685" cy="74769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2564" y="200985"/>
            <a:ext cx="754167" cy="7571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2"/>
          <p:cNvSpPr txBox="1">
            <a:spLocks/>
          </p:cNvSpPr>
          <p:nvPr/>
        </p:nvSpPr>
        <p:spPr>
          <a:xfrm>
            <a:off x="403920" y="579565"/>
            <a:ext cx="8640960" cy="473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Пенсионно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-социальное направление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348880"/>
            <a:ext cx="849694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1 июля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роизведён перерасчёт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ежемесячных выплат по уходу за детьми-инвалидами и инвалидами с детства 1 группы.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Размер увеличился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5,5 тыс. до 10 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таком размере выплата предоставляется в случае, если уход осуществляется трудоспособными неработающими родителями и усыновителями, опекунами и попечителями. Другим ухаживающим выплата предоставляется в прежнем размере 1200 руб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000"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время, уход осуществляется за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2 355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детьми – инвалидами и инвалидами с детства 1 группы. При этом, 37 неработающих трудоспособных родителей осуществляют уход за двумя детьми-инвалидами одновременно (размер выплат на семью составляет 20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руб.),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родитель за 4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детьми-инвалидами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одновременно (40 тыс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руб.).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1517883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 по перерасчёту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уточнению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страховых пенсий и иных выплат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1852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10450"/>
            <a:ext cx="735685" cy="74769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2564" y="200985"/>
            <a:ext cx="754167" cy="7571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2"/>
          <p:cNvSpPr txBox="1">
            <a:spLocks/>
          </p:cNvSpPr>
          <p:nvPr/>
        </p:nvSpPr>
        <p:spPr>
          <a:xfrm>
            <a:off x="403920" y="579565"/>
            <a:ext cx="8640960" cy="473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Пенсионно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-социальное направление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348880"/>
            <a:ext cx="849694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проверке подлежало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183444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выплатных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(более 40 % от всех получателей пенсий).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завершена в полном объеме:</a:t>
            </a:r>
          </a:p>
          <a:p>
            <a:pPr indent="3600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получателям досрочных страховых пенсий из числа многодетных матерей, родителей (опекунов) детей инвалидов и инвалидов с детства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8550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выплатных дел);</a:t>
            </a:r>
          </a:p>
          <a:p>
            <a:pPr indent="3600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получателям страховых пенсий по старости, ранее являвшихся получателями страховых пенсий по инвалидности (3 группы)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4062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выплатных дела);</a:t>
            </a:r>
          </a:p>
          <a:p>
            <a:pPr indent="3600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получателям страховых пенсий из числа </a:t>
            </a:r>
            <a:r>
              <a:rPr lang="ru-RU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самозанятых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граждан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 части правильности осуществленного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перерасчёта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18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№ 400-ФЗ) (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4444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выплатных дела);</a:t>
            </a:r>
          </a:p>
          <a:p>
            <a:pPr indent="3600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детям-инвалидам и инвалидам с детства 1 группы, не являющимся получателями социальной пенсии в соответствии с </a:t>
            </a:r>
            <a:r>
              <a:rPr lang="ru-RU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пп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1,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п.1 ст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11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«О государственных пенсиях в РФ»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98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1700808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тематических проверок</a:t>
            </a:r>
          </a:p>
        </p:txBody>
      </p:sp>
    </p:spTree>
    <p:extLst>
      <p:ext uri="{BB962C8B-B14F-4D97-AF65-F5344CB8AC3E}">
        <p14:creationId xmlns:p14="http://schemas.microsoft.com/office/powerpoint/2010/main" val="12553639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10450"/>
            <a:ext cx="735685" cy="74769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2564" y="200985"/>
            <a:ext cx="754167" cy="7571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2"/>
          <p:cNvSpPr txBox="1">
            <a:spLocks/>
          </p:cNvSpPr>
          <p:nvPr/>
        </p:nvSpPr>
        <p:spPr>
          <a:xfrm>
            <a:off x="403920" y="579565"/>
            <a:ext cx="8640960" cy="473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Пенсионно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-социальное направление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348880"/>
            <a:ext cx="849694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получателям страховых пенсий с отношением среднемесячного заработка застрахованного лица к среднемесячной заработной плате по РФ менее 1,2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(всего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161405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получателей) проверка осуществляется по настоящее время (проверено 129 тыс., 80 %). Планируется завершить проверку до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марта 2020 года.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в результате проверки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3433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гражданам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произведён перерасчёт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размеров пенсий, как по материалам выплатных дел, так и по результатам оказания содействия в истребовании дополнительных документов. При этом, по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10265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выплатным делам оказано содействие в истребовании дополнительных документов.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1700808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тематических проверок</a:t>
            </a:r>
          </a:p>
        </p:txBody>
      </p:sp>
    </p:spTree>
    <p:extLst>
      <p:ext uri="{BB962C8B-B14F-4D97-AF65-F5344CB8AC3E}">
        <p14:creationId xmlns:p14="http://schemas.microsoft.com/office/powerpoint/2010/main" val="15043400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10450"/>
            <a:ext cx="735685" cy="74769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2564" y="200985"/>
            <a:ext cx="754167" cy="7571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2"/>
          <p:cNvSpPr txBox="1">
            <a:spLocks/>
          </p:cNvSpPr>
          <p:nvPr/>
        </p:nvSpPr>
        <p:spPr>
          <a:xfrm>
            <a:off x="403920" y="579565"/>
            <a:ext cx="8640960" cy="473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Пенсионно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-социальное направление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348880"/>
            <a:ext cx="849694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Ежемесячно на выплату пенсии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иных социальных выплат направляется 6,6 млрд. рублей.</a:t>
            </a:r>
          </a:p>
          <a:p>
            <a:pPr indent="3600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размер пенсии 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декабря 2019 года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429,15 руб.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Доставка пенсий на территории Ярославской области производится организациями федеральной почтовой связи и 22 кредитными организациями. </a:t>
            </a:r>
          </a:p>
          <a:p>
            <a:pPr indent="3600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организации федеральной почтовой связи доставка пенсий производится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133164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получателям, что составляет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32,2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 от общего количества получателей пенсий, через кредитные учреждения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279008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получателям, что составляет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67,5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%, 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организации –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1181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получателю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(0,3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исправительные учреждения, дома интернаты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Доставка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пенсий через организации федеральной почтовой связи установлена в Ярославской области с 4 по 23 число в соответствии с графиками выплаты.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1700808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Выплата пенсии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488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4652393" y="2357012"/>
            <a:ext cx="4168080" cy="12560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652392" y="4777070"/>
            <a:ext cx="4168079" cy="12761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613086"/>
            <a:ext cx="4248473" cy="12560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652392" y="3613086"/>
            <a:ext cx="4168079" cy="1184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4797152"/>
            <a:ext cx="4248473" cy="1256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357012"/>
            <a:ext cx="4248472" cy="1247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10450"/>
            <a:ext cx="735685" cy="74769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2564" y="200985"/>
            <a:ext cx="754167" cy="7571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2"/>
          <p:cNvSpPr txBox="1">
            <a:spLocks/>
          </p:cNvSpPr>
          <p:nvPr/>
        </p:nvSpPr>
        <p:spPr>
          <a:xfrm>
            <a:off x="403920" y="579565"/>
            <a:ext cx="8640960" cy="473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Пенсионно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-социальное направление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1700808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Выплата пенсии в январе 2020 года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529" y="2307644"/>
            <a:ext cx="42484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городских ОПС с 6-ти разовой доставкой:</a:t>
            </a:r>
          </a:p>
          <a:p>
            <a:pPr indent="360000"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января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за 4, 5 января 2020 г.</a:t>
            </a:r>
          </a:p>
          <a:p>
            <a:pPr indent="360000"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января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за 6, 7 января 2020 г.</a:t>
            </a:r>
          </a:p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городских ОПС с 5-ти разовой доставкой (выходной вс.-пн.):</a:t>
            </a:r>
          </a:p>
          <a:p>
            <a:pPr indent="360000"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января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за 4, 5 января 2020 г.</a:t>
            </a:r>
          </a:p>
          <a:p>
            <a:pPr indent="360000"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января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за 6, 7 января 2020 г. В городских ОПС с 5-ти разовой доставкой (выходной сб.-вс.):</a:t>
            </a:r>
          </a:p>
          <a:p>
            <a:pPr indent="360000"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января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за 4, 5 января 2020 г.</a:t>
            </a:r>
          </a:p>
          <a:p>
            <a:pPr indent="360000"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января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за 6, 7 января 2020 г.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2307644"/>
            <a:ext cx="42484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сельских ОПС (режим работы: пн., ср., пт.):</a:t>
            </a:r>
          </a:p>
          <a:p>
            <a:pPr indent="360000"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января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за 4, 5 января 2020 г.</a:t>
            </a:r>
          </a:p>
          <a:p>
            <a:pPr indent="360000"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января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за 6, 7 января 2020 г.</a:t>
            </a:r>
          </a:p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сельских отделениях почтовой связи (режим работы: вт., чт., сб.):</a:t>
            </a:r>
          </a:p>
          <a:p>
            <a:pPr indent="360000"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января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за 4, 5, 6, 7, 8 января 2020 г.</a:t>
            </a:r>
          </a:p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Перечисление сумм пенсий на счета получателей в кредитные организации производится 12, 20 и 25 числа каждого месяца.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417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38328"/>
            <a:ext cx="8640960" cy="930432"/>
          </a:xfrm>
        </p:spPr>
        <p:txBody>
          <a:bodyPr>
            <a:no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средствами</a:t>
            </a:r>
            <a:b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пенсионных накоплений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517883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о последствиях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преждевременной смены пенсионного фонда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348880"/>
            <a:ext cx="849694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о переходе в негосударственный пенсионный фонд или Пенсионный фонд Российской Федерации можно подать теперь не позднее 1 декабря текущего года. Помимо этого, органичен перечень каналов, через которые можно подать заявление о переводе пенсионных накоплений. </a:t>
            </a:r>
          </a:p>
          <a:p>
            <a:pPr indent="3600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 может подать указанное заявление при личном обращении в территориальный орган Пенсионного фонда или через представителя, действующего на основании нотариально удостоверенной доверенности, а также в форме электронного документа через единый портал государственных и муниципальных услуг (ЕПГУ).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10450"/>
            <a:ext cx="735685" cy="74769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2564" y="200985"/>
            <a:ext cx="754167" cy="7571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43439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10450"/>
            <a:ext cx="735685" cy="74769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2564" y="200985"/>
            <a:ext cx="754167" cy="7571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2"/>
          <p:cNvSpPr txBox="1">
            <a:spLocks/>
          </p:cNvSpPr>
          <p:nvPr/>
        </p:nvSpPr>
        <p:spPr>
          <a:xfrm>
            <a:off x="403920" y="579565"/>
            <a:ext cx="8640960" cy="473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выплаты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1700808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Материнский (семейный) капитал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3528" y="2348880"/>
            <a:ext cx="849694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около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75 тыс.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обращений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за получением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МСК,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в 2019 году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4183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семьи.</a:t>
            </a:r>
          </a:p>
          <a:p>
            <a:pPr indent="360000"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30507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семей направили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МСК 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погашение жилищных кредитов и займов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исполнения ребенку возраста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трёх лет.</a:t>
            </a:r>
          </a:p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числа владельцев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которых со дня рождения или усыновления ребенка истекло 3 года, использовали средства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МСК: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жилищных условий с января 2019 года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2045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чел.;</a:t>
            </a:r>
          </a:p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получение образования детьми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4261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чел., 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 числе на оплату детских садов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3438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 2018 год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3776);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20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весь период реализации 256-ФЗ 36 женщин направили </a:t>
            </a:r>
            <a:r>
              <a:rPr lang="ru-RU" sz="2000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на </a:t>
            </a:r>
            <a:r>
              <a:rPr lang="ru-RU" sz="20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</a:t>
            </a:r>
            <a:r>
              <a:rPr lang="ru-RU" sz="2000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пенсии</a:t>
            </a:r>
            <a:r>
              <a:rPr lang="ru-RU" sz="20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из них 5 </a:t>
            </a:r>
            <a:r>
              <a:rPr lang="ru-RU" sz="2000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отозвали средства для </a:t>
            </a:r>
            <a:r>
              <a:rPr lang="ru-RU" sz="20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дальнейшего </a:t>
            </a:r>
            <a:r>
              <a:rPr lang="ru-RU" sz="2000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распоряжения</a:t>
            </a:r>
            <a:r>
              <a:rPr lang="ru-RU" sz="2000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000"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2019 год перечислено более 2,3 млрд. руб. на цели МСК.</a:t>
            </a:r>
          </a:p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Полностью распорядились средствами МСК более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37500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владельцев, что составляет 51% 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1058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10450"/>
            <a:ext cx="735685" cy="74769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2564" y="200985"/>
            <a:ext cx="754167" cy="7571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2"/>
          <p:cNvSpPr txBox="1">
            <a:spLocks/>
          </p:cNvSpPr>
          <p:nvPr/>
        </p:nvSpPr>
        <p:spPr>
          <a:xfrm>
            <a:off x="403920" y="579565"/>
            <a:ext cx="8640960" cy="473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выплаты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1700808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Материнский (семейный) капитал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3528" y="2348880"/>
            <a:ext cx="849694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января 2020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вступает в силу приказ от 28.08.2019 №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588н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внесении изменений в порядок осуществления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ежемесячных выплат», согласно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которому право на получение ежемесячной выплаты возникает в случае, если ребенок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рождён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усыновлён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начиная с 1 января 2018 года, является гражданином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 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размер среднедушевого дохода семьи не превышает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2-кратную величину прожиточного минимума трудоспособного населения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установленную в субъекте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1 января 2020 г. гражданин будет иметь право подать заявление о назначении ежемесячной выплаты в любое время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трёх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 со дня рождения ребенка.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назначаться на срок до достижения ребенком возраста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года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 истечении этого срока гражданин подаст новое заявление о назначении указанной выплаты сначала на срок до достижения ребенком возраста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лет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затем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лет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представит документы (копии документов, сведения), необходимые для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её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3914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10450"/>
            <a:ext cx="735685" cy="74769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2564" y="200985"/>
            <a:ext cx="754167" cy="7571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2"/>
          <p:cNvSpPr txBox="1">
            <a:spLocks/>
          </p:cNvSpPr>
          <p:nvPr/>
        </p:nvSpPr>
        <p:spPr>
          <a:xfrm>
            <a:off x="403920" y="579565"/>
            <a:ext cx="8640960" cy="473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выплаты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1700808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Материнский (семейный) капитал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3528" y="2348880"/>
            <a:ext cx="849694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текущего года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территории области зарегистрировано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1208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письменных заявлений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распоряжении средствами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МСК 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ежемесячную выплату в связи с рождением второго ребенка (в 2018 году 579 заявлений), по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1073 заявлениям приняты решения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 удовлетворении данных заявлений на общую сумму более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92 млн. 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2018 году принято 477 решений на общую сумму более 54 млн. руб.)</a:t>
            </a:r>
          </a:p>
          <a:p>
            <a:pPr indent="3600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нормами Федерального закона от 28.12.2017 № 418-ФЗ «О ежемесячных выплатах семьям, имеющим детей» перечисление ежемесячной выплаты на лицевые счета владельцев сертификатов осуществляется ежемесячно не позднее 26 числа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0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2020 году для определения права на выплату среднедушевой доход семьи не должен превышать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23262 руб. (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15975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руб.).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выплаты в 2020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10571 руб.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9929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руб.,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2018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9547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6365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5877272"/>
            <a:ext cx="748883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10450"/>
            <a:ext cx="735685" cy="74769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2564" y="200985"/>
            <a:ext cx="754167" cy="7571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2"/>
          <p:cNvSpPr txBox="1">
            <a:spLocks/>
          </p:cNvSpPr>
          <p:nvPr/>
        </p:nvSpPr>
        <p:spPr>
          <a:xfrm>
            <a:off x="403920" y="579565"/>
            <a:ext cx="8640960" cy="473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выплаты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1700808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Материнский (семейный) капитал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3528" y="2348880"/>
            <a:ext cx="849694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2019 года с заявлениями о распоряжении средствами (частью средств)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МСК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оплату платных образовательных услуг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реализации образовательных программ дошкольного образования, а также на оплату иных связанных с получением дошкольного образования расходов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дожидаясь 3-х летнего возраста ребёнка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обратились 870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 (в 2018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984).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98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обратившихся по данному направлению направили средства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МСК 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оплату содержания детей в государственных/муниципальных детских садах.</a:t>
            </a:r>
          </a:p>
          <a:p>
            <a:pPr indent="3600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сегодняшний день зарегистрировано 105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заявлений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распоряжении на погашение кредитов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льготной процентной ставке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(6 %), в том числе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2019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год -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85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заявлений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000"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января 2020 года размер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МСК составит 466617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программы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МСК продлён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31 декабря 2021 года.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0596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5508515"/>
            <a:ext cx="8496943" cy="13048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10450"/>
            <a:ext cx="735685" cy="74769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2564" y="200985"/>
            <a:ext cx="754167" cy="7571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2"/>
          <p:cNvSpPr txBox="1">
            <a:spLocks/>
          </p:cNvSpPr>
          <p:nvPr/>
        </p:nvSpPr>
        <p:spPr>
          <a:xfrm>
            <a:off x="403920" y="579565"/>
            <a:ext cx="8640960" cy="473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выплаты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1700808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социальная доплата к пенсии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3528" y="2348880"/>
            <a:ext cx="849694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ФСД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пенсии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получают более 26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неработающих пенсионеров, у которых общая сумма материального обеспечения ниже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прожиточного минимума пенсионера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составляет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6,6%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численности получателей пенсии по линии Пенсионного фонда РФ. Средний размер доплаты к пенсии составляет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1959,77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2019 год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величина прожиточного минимума пенсионера в Ярославской области установлена законом Ярославской области от 31.10.2018 № 51-з в размере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8163 руб.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(без изменений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2017 года).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прожиточного минимума в Ярославской области на 2020 год составит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8646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РФ –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9311 руб.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Причитающиеся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гражданам с 1 января 2019 года суммы доплаты, определенные с применением нового механизма сумм индексации пенсии и ЕДВ сверх прожиточного минимума пенсионера, в соответствии с Законом массово выплачены территориальными органами ПФР в мае текущего года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112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10450"/>
            <a:ext cx="735685" cy="74769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2564" y="200985"/>
            <a:ext cx="754167" cy="7571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2"/>
          <p:cNvSpPr txBox="1">
            <a:spLocks/>
          </p:cNvSpPr>
          <p:nvPr/>
        </p:nvSpPr>
        <p:spPr>
          <a:xfrm>
            <a:off x="403920" y="579565"/>
            <a:ext cx="8640960" cy="473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выплаты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1700808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Ежемесячная денежная выплата и набор социальных услуг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3528" y="2348880"/>
            <a:ext cx="849694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Получателями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119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человек. В среднем ежемесячно за назначением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ЕДВ обращаются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около 500 человек.</a:t>
            </a:r>
          </a:p>
          <a:p>
            <a:pPr indent="3600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1 февраля 2019 года произведена индексация ЕДВ на коэффициент увеличения, 4,3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февраля 2020 г. запланирована индексация размеров ЕДВ и НСУ ориентировочно на 3,8%.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набора социальных услуг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1 февраля 2019 года был увеличен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4,3 %,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1048,97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руб.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121,42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медикаментами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863,75 руб.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3600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предоставление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путёвки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санаторно-курортное лечение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133,62 руб.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3600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бесплатный проезд на пригородном железнодорожном транспорте, а также на междугородном транспорте к месту лечения и обратно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124,05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0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90.5 %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получателей ежемесячной денежной выплаты подали заявления об отказе от получения набора социальных услуг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386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10450"/>
            <a:ext cx="735685" cy="74769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2564" y="200985"/>
            <a:ext cx="754167" cy="7571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2"/>
          <p:cNvSpPr txBox="1">
            <a:spLocks/>
          </p:cNvSpPr>
          <p:nvPr/>
        </p:nvSpPr>
        <p:spPr>
          <a:xfrm>
            <a:off x="403920" y="579565"/>
            <a:ext cx="8640960" cy="473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выплаты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1" y="1700808"/>
            <a:ext cx="87972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 обеспечение ветеранов ВОВ и пенсионеров-северян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3528" y="2348880"/>
            <a:ext cx="849694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ежемесячное материальное обеспечение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получают ветераны Великой Отечественной войны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инвалиды, участники войны, бывшие несовершеннолетние и совершеннолетние узники концлагерей, вдовы погибших военнослужащих и умерших инвалидов войны, жители блокадного Ленинграда, военнослужащие, проходившие службу в 1941-1945 годах, в соответствии с Указом Президента РФ от 30.03.2005 № 363, инвалиды вследствие военной травмы в соответствии с Указом Президента РФ от 01.08.2005 № 887 –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2169 чел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0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выплатой компенсации расходов неработающим пенсионерам и членам их семей, находящимся на их иждивении, выехавших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16 мая 2013 года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районов Крайнего Севера и приравненных к ним местностей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новому месту жительства, обратилось более 800 пенсионеров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т. ч. в 2019 году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184).</a:t>
            </a:r>
          </a:p>
        </p:txBody>
      </p:sp>
    </p:spTree>
    <p:extLst>
      <p:ext uri="{BB962C8B-B14F-4D97-AF65-F5344CB8AC3E}">
        <p14:creationId xmlns:p14="http://schemas.microsoft.com/office/powerpoint/2010/main" val="19839231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10450"/>
            <a:ext cx="735685" cy="74769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2564" y="200985"/>
            <a:ext cx="754167" cy="7571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2"/>
          <p:cNvSpPr txBox="1">
            <a:spLocks/>
          </p:cNvSpPr>
          <p:nvPr/>
        </p:nvSpPr>
        <p:spPr>
          <a:xfrm>
            <a:off x="403920" y="579565"/>
            <a:ext cx="8640960" cy="473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клиентских служб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3528" y="2348880"/>
            <a:ext cx="849694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Одной из главных задач клиентских служб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повышение уровня обслуживания населения, достижение максимально комфортного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приёма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посетителей,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качественной государственной услуги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течении 2019 года 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приём обратились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410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чел., зарегистрированы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около 3000 письменных обращений, в том числе по каналам связи 60%.</a:t>
            </a:r>
          </a:p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получить ряд услуг, используя электронные сервисы, предоставляемые ПФР: Единый портал государственных и муниципальных услуг (www.gosuslugi.ru)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Личный кабинет гражданина на сайте ПФР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Личный кабинет граждане имеют возможность, не выходя из дома, обратиться за получением наиболее востребованных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ПФР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1 декабря 2019 года Отделением ПФР по Ярославской области принято более 39 тысяч заявлений о назначении и о доставке пенсии, поступивших в форме электронного документа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2171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8" y="1268760"/>
            <a:ext cx="5616624" cy="1015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10450"/>
            <a:ext cx="735685" cy="74769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2564" y="200985"/>
            <a:ext cx="754167" cy="7571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2"/>
          <p:cNvSpPr txBox="1">
            <a:spLocks/>
          </p:cNvSpPr>
          <p:nvPr/>
        </p:nvSpPr>
        <p:spPr>
          <a:xfrm>
            <a:off x="403920" y="579565"/>
            <a:ext cx="8640960" cy="473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клиентских служб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3528" y="2348880"/>
            <a:ext cx="84969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повышения качества обслуживания клиентов, доступности предоставления государственных услуг и информации по вопросам пенсионного (социального) обеспечения и обязательного пенсионного страхования в Отделении с 9 июля 2018 года работает информационно-справочная служба. В текущем году операторами принято и обработано более 40 тысяч звонков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021415"/>
              </p:ext>
            </p:extLst>
          </p:nvPr>
        </p:nvGraphicFramePr>
        <p:xfrm>
          <a:off x="433466" y="4478144"/>
          <a:ext cx="8387004" cy="1759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2470"/>
                <a:gridCol w="631032"/>
                <a:gridCol w="3473424"/>
                <a:gridCol w="720078"/>
              </a:tblGrid>
              <a:tr h="247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Тематика обращений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%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Тематика обращений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9525" marR="9525" marT="9525" marB="9525"/>
                </a:tc>
              </a:tr>
              <a:tr h="2141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Пенсионный блок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20,51%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SimSun"/>
                          <a:cs typeface="Tahoma"/>
                        </a:rPr>
                        <a:t>Предпенсионеры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SimSun"/>
                          <a:cs typeface="Tahoma"/>
                        </a:rPr>
                        <a:t>0,72%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9525" marR="9525" marT="9525" marB="9525"/>
                </a:tc>
              </a:tr>
              <a:tr h="1813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Социальные выплаты, МСК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9,40%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SimSun"/>
                          <a:cs typeface="Tahoma"/>
                        </a:rPr>
                        <a:t>Иное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SimSun"/>
                          <a:cs typeface="Tahoma"/>
                        </a:rPr>
                        <a:t>30,16%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9525" marR="9525" marT="9525" marB="9525"/>
                </a:tc>
              </a:tr>
              <a:tr h="2205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Выплата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0,71%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SimSun"/>
                          <a:cs typeface="Tahoma"/>
                        </a:rPr>
                        <a:t>Итого обращений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SimSun"/>
                          <a:cs typeface="Tahoma"/>
                        </a:rPr>
                        <a:t>64,74%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9525" marR="9525" marT="9525" marB="9525"/>
                </a:tc>
              </a:tr>
              <a:tr h="1156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Персонифицированный учет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1,29%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SimSun"/>
                          <a:cs typeface="Tahoma"/>
                        </a:rPr>
                        <a:t>Предварительная запись на приём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SimSun"/>
                          <a:cs typeface="Tahoma"/>
                        </a:rPr>
                        <a:t>27,86%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9525" marR="9525" marT="9525" marB="9525"/>
                </a:tc>
              </a:tr>
              <a:tr h="1548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Инвестирование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ahoma"/>
                        </a:rPr>
                        <a:t>0,82%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SimSun"/>
                          <a:cs typeface="Tahoma"/>
                        </a:rPr>
                        <a:t>Заказ документов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SimSun"/>
                          <a:cs typeface="Tahoma"/>
                        </a:rPr>
                        <a:t>7,40%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9525" marR="9525" marT="9525" marB="9525"/>
                </a:tc>
              </a:tr>
              <a:tr h="266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SimSun"/>
                          <a:cs typeface="Tahoma"/>
                        </a:rPr>
                        <a:t>Консультирование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SimSun"/>
                          <a:cs typeface="Tahoma"/>
                        </a:rPr>
                        <a:t>ИП, организаций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SimSun"/>
                          <a:cs typeface="Tahoma"/>
                        </a:rPr>
                        <a:t>1,13%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SimSun"/>
                          <a:cs typeface="Tahoma"/>
                        </a:rPr>
                        <a:t>В т.ч. консультации по кодовому слову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SimSun"/>
                          <a:cs typeface="Tahoma"/>
                        </a:rPr>
                        <a:t>0,54%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ahoma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59632" y="1268760"/>
            <a:ext cx="66247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6 декабря 2019 организовано ежедневное смс-информирование граждан о ходе предоставления государственной услуги по установлению пенсии.</a:t>
            </a:r>
          </a:p>
        </p:txBody>
      </p:sp>
    </p:spTree>
    <p:extLst>
      <p:ext uri="{BB962C8B-B14F-4D97-AF65-F5344CB8AC3E}">
        <p14:creationId xmlns:p14="http://schemas.microsoft.com/office/powerpoint/2010/main" val="4816211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10450"/>
            <a:ext cx="735685" cy="74769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2564" y="200985"/>
            <a:ext cx="754167" cy="7571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2"/>
          <p:cNvSpPr txBox="1">
            <a:spLocks/>
          </p:cNvSpPr>
          <p:nvPr/>
        </p:nvSpPr>
        <p:spPr>
          <a:xfrm>
            <a:off x="403920" y="579565"/>
            <a:ext cx="8640960" cy="473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мобильной клиентской службы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3528" y="2348880"/>
            <a:ext cx="849694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мая 2010 года в регионе работает мобильная клиентская служба, осуществляющая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приём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вопросам, относящимся к компетенции ПФР,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отдалённых населённых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пунктах области. В текущем году состоялось 88 выездов в 134 населённых пункта. Принято на приёме более 1000 человек, в том числе от 54 приняты письменные заявления. </a:t>
            </a:r>
          </a:p>
        </p:txBody>
      </p:sp>
    </p:spTree>
    <p:extLst>
      <p:ext uri="{BB962C8B-B14F-4D97-AF65-F5344CB8AC3E}">
        <p14:creationId xmlns:p14="http://schemas.microsoft.com/office/powerpoint/2010/main" val="3598851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38328"/>
            <a:ext cx="8640960" cy="930432"/>
          </a:xfrm>
        </p:spPr>
        <p:txBody>
          <a:bodyPr>
            <a:no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средствами</a:t>
            </a:r>
            <a:b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пенсионных накоплений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10450"/>
            <a:ext cx="735685" cy="74769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2564" y="200985"/>
            <a:ext cx="754167" cy="7571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539552" y="1700808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уведомления об отказе от смены страховщика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2348880"/>
            <a:ext cx="849694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Граждане, которые в течение года подали заявление о переводе пенсионных накоплений в новый пенсионный фонд, могут до конца года (не позднее 31 декабря) изменить свое решение и отказаться от такого перевода. Для этого необходимо подать соответствующее уведомление в любую клиентскую службу Пенсионного фонда России или через личный кабинет на портале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в ПФР подаётся лично либо через представителя, для подачи уведомления через портал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необходима электронная квалифицированная подпись.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1470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10450"/>
            <a:ext cx="735685" cy="74769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2564" y="200985"/>
            <a:ext cx="754167" cy="7571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2"/>
          <p:cNvSpPr txBox="1">
            <a:spLocks/>
          </p:cNvSpPr>
          <p:nvPr/>
        </p:nvSpPr>
        <p:spPr>
          <a:xfrm>
            <a:off x="403920" y="579565"/>
            <a:ext cx="8640960" cy="473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Школа молодого пенсионера,</a:t>
            </a:r>
          </a:p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Семейная школа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3528" y="2348880"/>
            <a:ext cx="849694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Ежеквартально в наших территориальных органах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повышения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финансовой грамотности населения проходит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Школа молодого пенсионера и Семейная школа.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Состоялись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64 занятия «Школы молодого пенсионера» на которых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присутствовали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463 человека,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заявлений.</a:t>
            </a:r>
          </a:p>
          <a:p>
            <a:pPr indent="3600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63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«Семейной школы»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присутствовали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416 человек,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письменных заявлений.</a:t>
            </a:r>
          </a:p>
          <a:p>
            <a:pPr indent="36000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декабря 2019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на территории Ярославской области работает 109 консультационных пунктов, со всеми заключены соглашения.</a:t>
            </a:r>
          </a:p>
        </p:txBody>
      </p:sp>
    </p:spTree>
    <p:extLst>
      <p:ext uri="{BB962C8B-B14F-4D97-AF65-F5344CB8AC3E}">
        <p14:creationId xmlns:p14="http://schemas.microsoft.com/office/powerpoint/2010/main" val="13953340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4558814" y="5119890"/>
            <a:ext cx="4235286" cy="1333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558814" y="3284579"/>
            <a:ext cx="4235286" cy="1845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558814" y="1124744"/>
            <a:ext cx="4235286" cy="21602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933056"/>
            <a:ext cx="4235286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636912"/>
            <a:ext cx="4235286" cy="12961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124744"/>
            <a:ext cx="4235286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10450"/>
            <a:ext cx="735685" cy="74769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2564" y="200985"/>
            <a:ext cx="754167" cy="7571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2"/>
          <p:cNvSpPr txBox="1">
            <a:spLocks/>
          </p:cNvSpPr>
          <p:nvPr/>
        </p:nvSpPr>
        <p:spPr>
          <a:xfrm>
            <a:off x="403920" y="579565"/>
            <a:ext cx="8640960" cy="473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 следующего года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581926" y="5129897"/>
            <a:ext cx="422536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доли заявлений, поданных в форме электронного документа, от общего количества заявлений.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0343" y="1077704"/>
            <a:ext cx="424847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страховых пенсий с 1 января 2020 года на 6.6%. Стоимость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ИПК будет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составлять 93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фиксированная выплата –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5686,25 руб.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58815" y="1090479"/>
            <a:ext cx="42484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сокращению времени ожидания в очереди при обращении заявителей для получения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15 минут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удовлетворенности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 органами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ПФР (не менее 98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0344" y="2609617"/>
            <a:ext cx="42484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своевременного и качественного предоставления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 поддержки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семьям, имеющим детей за счёт средств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МСК.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70670" y="3212976"/>
            <a:ext cx="42366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межведомственного электронного взаимодействия с органами ЗАГС,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Росреестром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органами опеки и попечительства, органами исполнительной власти субъектов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10343" y="3898791"/>
            <a:ext cx="42484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Федерального закона от 01.04.2019 № 49-ФЗ «О внесении изменений в статью 12.1 Федерального закона «О государственной социальной помощи» и статью 4 Федерального закона «О прожиточном минимуме в Российской Федерации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970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38328"/>
            <a:ext cx="8640960" cy="930432"/>
          </a:xfrm>
        </p:spPr>
        <p:txBody>
          <a:bodyPr>
            <a:no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средствами</a:t>
            </a:r>
            <a:b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пенсионных накоплений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10450"/>
            <a:ext cx="735685" cy="74769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2564" y="200985"/>
            <a:ext cx="754167" cy="7571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539552" y="1743199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spc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endParaRPr lang="ru-RU" sz="2400" spc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2348880"/>
            <a:ext cx="849694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8000"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Отделение поступали обращения (жалобы) граждан по фактам неправомерного перевода средств пенсионных накоплений, из которых: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88000"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25 за 2018 год, из них 4 урегулированы в связи с поступлением от застрахованных лиц отказов от претензий;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88000"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35 за 2019 год, из них 6 урегулированы в связи с поступлением от застрахованных лиц отказов от претензий.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88000"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Наибольшее количество обращений (жалоб) поступило в адрес следующих НПФ: АО НПФ «Согласие», АО НПФ «НЕФТЕГАРАНТ», АО НПФ «АО НПФ «ВТБ пенсионные накопления»; АО НПФ «Социум».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88000"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по обращениям граждан переданы по компетенции в УМВД по Ярославской области.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11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10450"/>
            <a:ext cx="735685" cy="74769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2564" y="200985"/>
            <a:ext cx="754167" cy="7571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2"/>
          <p:cNvSpPr txBox="1">
            <a:spLocks/>
          </p:cNvSpPr>
          <p:nvPr/>
        </p:nvSpPr>
        <p:spPr>
          <a:xfrm>
            <a:off x="403920" y="579565"/>
            <a:ext cx="8640960" cy="473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страхователей с ПФР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2219380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января 2017 года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администрирование страховых взносов на обязательное пенсионное страхование и обязательное медицинское страхование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федеральной налоговой службой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34751" y="4542219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января 2020 года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органы ПФР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будут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выездные проверки плательщиков страховых взносов.</a:t>
            </a:r>
          </a:p>
        </p:txBody>
      </p:sp>
    </p:spTree>
    <p:extLst>
      <p:ext uri="{BB962C8B-B14F-4D97-AF65-F5344CB8AC3E}">
        <p14:creationId xmlns:p14="http://schemas.microsoft.com/office/powerpoint/2010/main" val="3949586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780928"/>
            <a:ext cx="712879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10450"/>
            <a:ext cx="735685" cy="74769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2564" y="200985"/>
            <a:ext cx="754167" cy="7571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2"/>
          <p:cNvSpPr txBox="1">
            <a:spLocks/>
          </p:cNvSpPr>
          <p:nvPr/>
        </p:nvSpPr>
        <p:spPr>
          <a:xfrm>
            <a:off x="403920" y="579565"/>
            <a:ext cx="8640960" cy="473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страхователей с ПФР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87624" y="2852936"/>
            <a:ext cx="68407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учёт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платежей, поступивших за периоды, истекшие до 1 января 2017 года, принятие решений о возврате сумм излишне уплаченных (взысканных) страховых взносов за эти же периоды;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39552" y="1517883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Пенсионный фонд Российской Федерации в рамках своих полномочий осуществляет следующие функции: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043608" y="4509120"/>
            <a:ext cx="712879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187624" y="4581128"/>
            <a:ext cx="68407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приём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обработка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расчётов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уточнённых расчётов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по страховым взносам за периоды, истекшие до 1 января 2017 года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01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3573016"/>
            <a:ext cx="7128792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10450"/>
            <a:ext cx="735685" cy="74769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2564" y="200985"/>
            <a:ext cx="754167" cy="7571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2"/>
          <p:cNvSpPr txBox="1">
            <a:spLocks/>
          </p:cNvSpPr>
          <p:nvPr/>
        </p:nvSpPr>
        <p:spPr>
          <a:xfrm>
            <a:off x="403920" y="579565"/>
            <a:ext cx="8640960" cy="473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страхователей с ПФР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87624" y="3645024"/>
            <a:ext cx="68407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страхователей. В Отделении по состоянию 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декабря 2019 года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учёте 77874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страхователя, из них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43508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страхователей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работодателей (56%) и 36366 страхователей, уплачивающих страховые взносы в фиксированном размере (44%). Динамика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идёт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уменьшение страхователей, стоящих 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учёте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за 2 года снижение составило 9 тыс. страхователей (10%);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043608" y="2780928"/>
            <a:ext cx="712879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87624" y="2852936"/>
            <a:ext cx="6840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камеральных проверок принятой отчётности;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39552" y="1517883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Пенсионный фонд Российской Федерации в рамках своих полномочий осуществляет следующие функции:</a:t>
            </a:r>
          </a:p>
        </p:txBody>
      </p:sp>
    </p:spTree>
    <p:extLst>
      <p:ext uri="{BB962C8B-B14F-4D97-AF65-F5344CB8AC3E}">
        <p14:creationId xmlns:p14="http://schemas.microsoft.com/office/powerpoint/2010/main" val="3970632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780928"/>
            <a:ext cx="712879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10450"/>
            <a:ext cx="735685" cy="74769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2564" y="200985"/>
            <a:ext cx="754167" cy="7571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2"/>
          <p:cNvSpPr txBox="1">
            <a:spLocks/>
          </p:cNvSpPr>
          <p:nvPr/>
        </p:nvSpPr>
        <p:spPr>
          <a:xfrm>
            <a:off x="403920" y="579565"/>
            <a:ext cx="8640960" cy="473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страхователей с ПФР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87624" y="2852936"/>
            <a:ext cx="68407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администрирование страховых взносов на страховую пенсию, которые уплачивают лица, добровольно вступившие в правоотношения по обязательному пенсионному страхованию;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043608" y="4509120"/>
            <a:ext cx="712879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187624" y="4581128"/>
            <a:ext cx="68407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администрирование дополнительных страховых взносов на накопительную пенсию (Программа государственной поддержки формирования пенсионных накоплений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9552" y="1517883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Пенсионный фонд Российской Федерации в рамках своих полномочий осуществляет следующие функции:</a:t>
            </a:r>
          </a:p>
        </p:txBody>
      </p:sp>
    </p:spTree>
    <p:extLst>
      <p:ext uri="{BB962C8B-B14F-4D97-AF65-F5344CB8AC3E}">
        <p14:creationId xmlns:p14="http://schemas.microsoft.com/office/powerpoint/2010/main" val="23403708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423</TotalTime>
  <Words>4191</Words>
  <Application>Microsoft Office PowerPoint</Application>
  <PresentationFormat>Экран (4:3)</PresentationFormat>
  <Paragraphs>307</Paragraphs>
  <Slides>41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Волна</vt:lpstr>
      <vt:lpstr>О предварительных итогах работы Отделения Пенсионного фонда Российской Федерации по Ярославской области в 2019 году и задачах,  стоящих перед Отделением на ближайшую перспективу</vt:lpstr>
      <vt:lpstr>Управление средствами пенсионных накоплений</vt:lpstr>
      <vt:lpstr>Управление средствами пенсионных накоплений</vt:lpstr>
      <vt:lpstr>Управление средствами пенсионных накоплений</vt:lpstr>
      <vt:lpstr>Управление средствами пенсионных накоплений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 предварительных итогах работы Отделения Пенсионного фонда Российской Федерации по Ярославской области в 2019 году и задачах, стоящих перед Отделением на ближайшую перспективу»</dc:title>
  <dc:creator>Поцелуев Алексей Александрович</dc:creator>
  <cp:lastModifiedBy>Поцелуев Алексей Александрович</cp:lastModifiedBy>
  <cp:revision>36</cp:revision>
  <cp:lastPrinted>2019-12-25T11:56:30Z</cp:lastPrinted>
  <dcterms:created xsi:type="dcterms:W3CDTF">2019-12-25T05:39:54Z</dcterms:created>
  <dcterms:modified xsi:type="dcterms:W3CDTF">2019-12-25T12:42:57Z</dcterms:modified>
</cp:coreProperties>
</file>